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3"/>
  </p:notesMasterIdLst>
  <p:sldIdLst>
    <p:sldId id="256" r:id="rId2"/>
    <p:sldId id="288" r:id="rId3"/>
    <p:sldId id="257" r:id="rId4"/>
    <p:sldId id="315" r:id="rId5"/>
    <p:sldId id="258" r:id="rId6"/>
    <p:sldId id="261" r:id="rId7"/>
    <p:sldId id="295" r:id="rId8"/>
    <p:sldId id="306" r:id="rId9"/>
    <p:sldId id="297" r:id="rId10"/>
    <p:sldId id="304" r:id="rId11"/>
    <p:sldId id="307" r:id="rId12"/>
    <p:sldId id="302" r:id="rId13"/>
    <p:sldId id="267" r:id="rId14"/>
    <p:sldId id="308" r:id="rId15"/>
    <p:sldId id="309" r:id="rId16"/>
    <p:sldId id="311" r:id="rId17"/>
    <p:sldId id="312" r:id="rId18"/>
    <p:sldId id="271" r:id="rId19"/>
    <p:sldId id="273" r:id="rId20"/>
    <p:sldId id="275" r:id="rId21"/>
    <p:sldId id="274" r:id="rId22"/>
    <p:sldId id="310" r:id="rId23"/>
    <p:sldId id="320" r:id="rId24"/>
    <p:sldId id="322" r:id="rId25"/>
    <p:sldId id="319" r:id="rId26"/>
    <p:sldId id="323" r:id="rId27"/>
    <p:sldId id="277" r:id="rId28"/>
    <p:sldId id="299" r:id="rId29"/>
    <p:sldId id="300" r:id="rId30"/>
    <p:sldId id="317" r:id="rId31"/>
    <p:sldId id="268" r:id="rId32"/>
    <p:sldId id="301" r:id="rId33"/>
    <p:sldId id="318" r:id="rId34"/>
    <p:sldId id="296" r:id="rId35"/>
    <p:sldId id="314" r:id="rId36"/>
    <p:sldId id="290" r:id="rId37"/>
    <p:sldId id="303" r:id="rId38"/>
    <p:sldId id="292" r:id="rId39"/>
    <p:sldId id="313" r:id="rId40"/>
    <p:sldId id="286" r:id="rId41"/>
    <p:sldId id="289" r:id="rId4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443"/>
    <p:restoredTop sz="94668"/>
  </p:normalViewPr>
  <p:slideViewPr>
    <p:cSldViewPr snapToGrid="0">
      <p:cViewPr varScale="1">
        <p:scale>
          <a:sx n="95" d="100"/>
          <a:sy n="95" d="100"/>
        </p:scale>
        <p:origin x="378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-1830264" y="685800"/>
            <a:ext cx="10519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Myriad Pro" panose="020B0503030403020204" pitchFamily="34" charset="0"/>
        <a:ea typeface="Myriad Pro" panose="020B0503030403020204" pitchFamily="34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57d180bf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57d180bf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353fbfa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7353fbfa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2187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73507c3c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73507c3c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53558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273507c3c0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273507c3c0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a50ed70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a50ed70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a50ed70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a50ed70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4544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a50ed70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a50ed70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726001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a50ed70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a50ed70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65373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25a50ed703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25a50ed703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55737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5a50ed703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5a50ed703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736434ac5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2736434ac57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a15e50a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a15e50a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13919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2736434ac57_1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2736434ac57_1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IDEA committee</a:t>
            </a: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a50ed703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5a50ed703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5a50ed7035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25a50ed7035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86401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1bca2404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11bca24046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11bca24046_1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11bca24046_1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0432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1bca2404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11bca2404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11bca2404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11bca2404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10189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583fe19b07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2583fe19b07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e4c5f96e9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2e4c5f96e9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e4c5f96e9f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e4c5f96e9f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8077061e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8077061e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4c5f96e9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e4c5f96e9f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80628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e4c5f96e9f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e4c5f96e9f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4c5f96e9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4c5f96e9f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4c5f96e9f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4c5f96e9f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4216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e47bce7314_7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e47bce7314_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e47bce7314_7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g2e47bce7314_7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762842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a15e50a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a15e50a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8672132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a15e50a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a15e50a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70672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a15e50a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a15e50a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1213662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a15e50a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a15e50a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073962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58077061e6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58077061e6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23718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5a15e50a1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25a15e50a1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2e4d88c802c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2e4d88c802c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258077061e6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258077061e6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11bb87b0f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11bb87b0f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100" b="0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Nicté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Ordóñez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, Chair</a:t>
            </a:r>
          </a:p>
          <a:p>
            <a:pPr>
              <a:spcAft>
                <a:spcPts val="6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Latin American Fellowship Committee</a:t>
            </a:r>
            <a:endParaRPr lang="en-US" sz="105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11bb87b0f0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11bb87b0f0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1100" b="0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Nicté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 </a:t>
            </a:r>
            <a:r>
              <a:rPr lang="en-US" sz="1100" b="0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Ordóñez</a:t>
            </a:r>
            <a:r>
              <a:rPr lang="en-US" sz="11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, Chair</a:t>
            </a:r>
          </a:p>
          <a:p>
            <a:pPr>
              <a:spcAft>
                <a:spcPts val="600"/>
              </a:spcAft>
            </a:pPr>
            <a:r>
              <a:rPr lang="en-US" sz="11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Latin American Fellowship Committee</a:t>
            </a:r>
            <a:endParaRPr lang="en-US" sz="105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7690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7353fbfa5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7353fbfa5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841773"/>
            <a:ext cx="77724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latin typeface="Myriad Pro" panose="020B0503030403020204" pitchFamily="34" charset="0"/>
              </a:defRPr>
            </a:lvl1pPr>
            <a:lvl2pPr lvl="1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/>
            </a:lvl2pPr>
            <a:lvl3pPr lvl="2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/>
            </a:lvl3pPr>
            <a:lvl4pPr lvl="3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4pPr>
            <a:lvl5pPr lvl="4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5pPr>
            <a:lvl6pPr lvl="5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6pPr>
            <a:lvl7pPr lvl="6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7pPr>
            <a:lvl8pPr lvl="7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8pPr>
            <a:lvl9pPr lvl="8" algn="ctr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/>
            </a:lvl9pPr>
          </a:lstStyle>
          <a:p>
            <a:endParaRPr dirty="0"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940301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yriad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5350201" y="1467394"/>
            <a:ext cx="43587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349775" y="-447056"/>
            <a:ext cx="4358700" cy="58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yriad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 b="0" i="0">
                <a:latin typeface="Myriad Pro" panose="020B0503030403020204" pitchFamily="34" charset="0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 b="0" i="0"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262565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5024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yriad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623888" y="1282305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623888" y="3442099"/>
            <a:ext cx="78867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solidFill>
                  <a:schemeClr val="dk1"/>
                </a:solidFill>
                <a:latin typeface="Myriad Pro" panose="020B0503030403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700"/>
              <a:buNone/>
              <a:defRPr sz="17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530"/>
              <a:buNone/>
              <a:defRPr sz="153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rgbClr val="888888"/>
              </a:buClr>
              <a:buSzPts val="1360"/>
              <a:buNone/>
              <a:defRPr sz="136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yriad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4629151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yriad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latin typeface="Myriad Pro" panose="020B0503030403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yriad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040"/>
              <a:buNone/>
              <a:defRPr sz="2040" b="0" i="0">
                <a:latin typeface="Myriad Pro" panose="020B0503030403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1700" b="1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None/>
              <a:defRPr sz="1530" b="1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1"/>
            </a:lvl9pPr>
          </a:lstStyle>
          <a:p>
            <a:endParaRPr dirty="0"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b="0" i="0">
                <a:latin typeface="Myriad Pro" panose="020B0503030403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132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720"/>
              <a:buChar char="•"/>
              <a:defRPr sz="2720" b="0" i="0">
                <a:latin typeface="Myriad Pro" panose="020B0503030403020204" pitchFamily="34" charset="0"/>
              </a:defRPr>
            </a:lvl1pPr>
            <a:lvl2pPr marL="914400" lvl="1" indent="-37973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380"/>
              <a:buChar char="•"/>
              <a:defRPr sz="2380"/>
            </a:lvl2pPr>
            <a:lvl3pPr marL="1371600" lvl="2" indent="-358139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Char char="•"/>
              <a:defRPr sz="2040"/>
            </a:lvl3pPr>
            <a:lvl4pPr marL="1828800" lvl="3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4pPr>
            <a:lvl5pPr marL="2286000" lvl="4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5pPr>
            <a:lvl6pPr marL="2743200" lvl="5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6pPr>
            <a:lvl7pPr marL="3200400" lvl="6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7pPr>
            <a:lvl8pPr marL="3657600" lvl="7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8pPr>
            <a:lvl9pPr marL="4114800" lvl="8" indent="-33655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Char char="•"/>
              <a:defRPr sz="1700"/>
            </a:lvl9pPr>
          </a:lstStyle>
          <a:p>
            <a:endParaRPr dirty="0"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0" i="0">
                <a:latin typeface="Myriad Pro" panose="020B0503030403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20"/>
              <a:buFont typeface="Calibri"/>
              <a:buNone/>
              <a:defRPr sz="2720" b="0" i="0">
                <a:latin typeface="Myriad Pro" panose="020B0503030403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3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1360"/>
              <a:buNone/>
              <a:defRPr sz="1360" b="0" i="0">
                <a:latin typeface="Myriad Pro" panose="020B0503030403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190"/>
              <a:buNone/>
              <a:defRPr sz="1190"/>
            </a:lvl2pPr>
            <a:lvl3pPr marL="1371600" lvl="2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020"/>
              <a:buNone/>
              <a:defRPr sz="1020"/>
            </a:lvl3pPr>
            <a:lvl4pPr marL="1828800" lvl="3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4pPr>
            <a:lvl5pPr marL="2286000" lvl="4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5pPr>
            <a:lvl6pPr marL="2743200" lvl="5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6pPr>
            <a:lvl7pPr marL="3200400" lvl="6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7pPr>
            <a:lvl8pPr marL="3657600" lvl="7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8pPr>
            <a:lvl9pPr marL="4114800" lvl="8" indent="-228600" algn="l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850"/>
              <a:buNone/>
              <a:defRPr sz="850"/>
            </a:lvl9pPr>
          </a:lstStyle>
          <a:p>
            <a:endParaRPr dirty="0"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b="0" i="0"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4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1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79730" algn="l" rtl="0">
              <a:lnSpc>
                <a:spcPct val="90000"/>
              </a:lnSpc>
              <a:spcBef>
                <a:spcPts val="850"/>
              </a:spcBef>
              <a:spcAft>
                <a:spcPts val="0"/>
              </a:spcAft>
              <a:buClr>
                <a:schemeClr val="dk1"/>
              </a:buClr>
              <a:buSzPts val="2380"/>
              <a:buFont typeface="Arial"/>
              <a:buChar char="•"/>
              <a:defRPr sz="238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5814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2040"/>
              <a:buFont typeface="Arial"/>
              <a:buChar char="•"/>
              <a:defRPr sz="20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36550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5755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5754" algn="l" rtl="0">
              <a:lnSpc>
                <a:spcPct val="90000"/>
              </a:lnSpc>
              <a:spcBef>
                <a:spcPts val="425"/>
              </a:spcBef>
              <a:spcAft>
                <a:spcPts val="0"/>
              </a:spcAft>
              <a:buClr>
                <a:schemeClr val="dk1"/>
              </a:buClr>
              <a:buSzPts val="1530"/>
              <a:buFont typeface="Arial"/>
              <a:buChar char="•"/>
              <a:defRPr sz="153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6286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0" b="0" i="0" u="none" strike="noStrike" cap="none">
                <a:solidFill>
                  <a:srgbClr val="888888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028951" y="4767264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20" b="0" i="0" u="none" strike="noStrike" cap="none">
                <a:solidFill>
                  <a:srgbClr val="888888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lang="en-US" dirty="0"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457951" y="4767264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Myriad Pro" panose="020B0503030403020204" pitchFamily="34" charset="0"/>
                <a:ea typeface="Myriad Pro" panose="020B0503030403020204" pitchFamily="34" charset="0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02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yriad Pro" panose="020B0503030403020204" pitchFamily="34" charset="0"/>
          <a:ea typeface="Myriad Pro" panose="020B0503030403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Myriad Pro" panose="020B0503030403020204" pitchFamily="34" charset="0"/>
          <a:ea typeface="Myriad Pro" panose="020B0503030403020204" pitchFamily="34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75" y="13050"/>
            <a:ext cx="9144000" cy="1490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Myriad Pro" panose="020B0503030403020204" pitchFamily="34" charset="0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754762" y="256358"/>
            <a:ext cx="7643340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Myriad Pro" panose="020B0503030403020204" pitchFamily="34" charset="0"/>
              </a:rPr>
              <a:t>103rd Annual Meeting of the American Society of Mammalogists</a:t>
            </a:r>
            <a:endParaRPr sz="2000" dirty="0">
              <a:latin typeface="Myriad Pro" panose="020B0503030403020204" pitchFamily="34" charset="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77"/>
              </a:rPr>
              <a:t>ASM Awards ceremony</a:t>
            </a:r>
            <a:endParaRPr sz="3600" dirty="0">
              <a:solidFill>
                <a:schemeClr val="accent1">
                  <a:lumMod val="75000"/>
                </a:schemeClr>
              </a:solidFill>
              <a:latin typeface="Bebas Neue" panose="020B0606020202050201" pitchFamily="34" charset="77"/>
            </a:endParaRPr>
          </a:p>
        </p:txBody>
      </p:sp>
      <p:pic>
        <p:nvPicPr>
          <p:cNvPr id="87" name="Google Shape;87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44493" y="1141486"/>
            <a:ext cx="1190843" cy="10873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6" name="Rectangle 195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1" name="Google Shape;191;p33" descr="A person smiling at camera&#10;&#10;Description automatically generated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06975" y="1094049"/>
            <a:ext cx="3127897" cy="2979321"/>
          </a:xfrm>
          <a:prstGeom prst="rect">
            <a:avLst/>
          </a:prstGeom>
          <a:noFill/>
        </p:spPr>
      </p:pic>
      <p:sp>
        <p:nvSpPr>
          <p:cNvPr id="190" name="Google Shape;190;p33"/>
          <p:cNvSpPr txBox="1">
            <a:spLocks noGrp="1"/>
          </p:cNvSpPr>
          <p:nvPr>
            <p:ph type="subTitle" idx="1"/>
          </p:nvPr>
        </p:nvSpPr>
        <p:spPr>
          <a:xfrm>
            <a:off x="736978" y="2831670"/>
            <a:ext cx="4395115" cy="1241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b="1" dirty="0"/>
              <a:t>Maya </a:t>
            </a:r>
            <a:r>
              <a:rPr lang="en" sz="2000" b="1" dirty="0" err="1"/>
              <a:t>Juman</a:t>
            </a:r>
            <a:endParaRPr sz="2000" b="1" dirty="0"/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/>
              <a:t>PhD student, University of Cambridge </a:t>
            </a:r>
            <a:endParaRPr sz="2000" dirty="0"/>
          </a:p>
        </p:txBody>
      </p:sp>
      <p:sp>
        <p:nvSpPr>
          <p:cNvPr id="5" name="Google Shape;189;p33">
            <a:extLst>
              <a:ext uri="{FF2B5EF4-FFF2-40B4-BE49-F238E27FC236}">
                <a16:creationId xmlns:a16="http://schemas.microsoft.com/office/drawing/2014/main" id="{1692D0D8-A7D1-90DB-16AB-EC23986F76EC}"/>
              </a:ext>
            </a:extLst>
          </p:cNvPr>
          <p:cNvSpPr txBox="1">
            <a:spLocks/>
          </p:cNvSpPr>
          <p:nvPr/>
        </p:nvSpPr>
        <p:spPr>
          <a:xfrm>
            <a:off x="736978" y="1445206"/>
            <a:ext cx="3459975" cy="1241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100"/>
              <a:buFont typeface="Calibri"/>
              <a:buNone/>
              <a:defRPr sz="5100" b="0" i="0" u="none" strike="noStrike" cap="none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spcBef>
                <a:spcPct val="0"/>
              </a:spcBef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James L. Patton Award </a:t>
            </a:r>
          </a:p>
          <a:p>
            <a:pPr algn="l">
              <a:spcBef>
                <a:spcPct val="0"/>
              </a:spcBef>
            </a:pPr>
            <a:endParaRPr lang="en-US" sz="3600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50114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7" name="Rectangle 26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Google Shape;232;p39"/>
          <p:cNvSpPr txBox="1">
            <a:spLocks noGrp="1"/>
          </p:cNvSpPr>
          <p:nvPr>
            <p:ph type="title"/>
          </p:nvPr>
        </p:nvSpPr>
        <p:spPr>
          <a:xfrm>
            <a:off x="858692" y="1188306"/>
            <a:ext cx="3992787" cy="1232227"/>
          </a:xfrm>
          <a:prstGeom prst="rect">
            <a:avLst/>
          </a:prstGeom>
        </p:spPr>
        <p:txBody>
          <a:bodyPr spcFirstLastPara="1" lIns="68575" tIns="34275" rIns="68575" bIns="3427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Student Science Policy Award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F1D6DD-C267-7CD2-D073-B070D0F6D7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9912" y="2841509"/>
            <a:ext cx="3986392" cy="767330"/>
          </a:xfrm>
        </p:spPr>
        <p:txBody>
          <a:bodyPr anchor="t">
            <a:normAutofit/>
          </a:bodyPr>
          <a:lstStyle/>
          <a:p>
            <a:pPr marL="114300" indent="0">
              <a:buNone/>
            </a:pPr>
            <a:r>
              <a:rPr lang="en-US" sz="18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Mariah </a:t>
            </a:r>
            <a:r>
              <a:rPr lang="en-US" sz="1800" b="0" i="0" u="none" strike="noStrike" dirty="0" err="1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Schlis</a:t>
            </a:r>
            <a:r>
              <a:rPr lang="en-US" sz="1800" b="0" i="0" u="none" strike="noStrike" dirty="0">
                <a:solidFill>
                  <a:srgbClr val="333333"/>
                </a:solidFill>
                <a:effectLst/>
                <a:highlight>
                  <a:srgbClr val="FFFFFF"/>
                </a:highlight>
              </a:rPr>
              <a:t>-Elias, Chair</a:t>
            </a:r>
            <a:endParaRPr lang="en-US" sz="1800" dirty="0"/>
          </a:p>
        </p:txBody>
      </p:sp>
      <p:sp>
        <p:nvSpPr>
          <p:cNvPr id="269" name="Rectangle 26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1" name="Rectangle 27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3" name="Rectangle 27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5" name="Rectangle 27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84F6BDA6-E55E-9407-10A8-75E6713E0D2A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4572001" y="1341120"/>
            <a:ext cx="2966720" cy="298540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95749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9" name="Rectangle 23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Google Shape;232;p39"/>
          <p:cNvSpPr txBox="1">
            <a:spLocks noGrp="1"/>
          </p:cNvSpPr>
          <p:nvPr>
            <p:ph type="title"/>
          </p:nvPr>
        </p:nvSpPr>
        <p:spPr>
          <a:xfrm>
            <a:off x="781177" y="1139798"/>
            <a:ext cx="3992787" cy="1232227"/>
          </a:xfrm>
          <a:prstGeom prst="rect">
            <a:avLst/>
          </a:prstGeom>
        </p:spPr>
        <p:txBody>
          <a:bodyPr spcFirstLastPara="1" lIns="68575" tIns="34275" rIns="68575" bIns="34275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Student Science Policy Award</a:t>
            </a:r>
          </a:p>
        </p:txBody>
      </p:sp>
      <p:sp>
        <p:nvSpPr>
          <p:cNvPr id="233" name="Google Shape;233;p39"/>
          <p:cNvSpPr txBox="1">
            <a:spLocks noGrp="1"/>
          </p:cNvSpPr>
          <p:nvPr>
            <p:ph type="body" idx="1"/>
          </p:nvPr>
        </p:nvSpPr>
        <p:spPr>
          <a:xfrm>
            <a:off x="858692" y="2492178"/>
            <a:ext cx="3986392" cy="2651312"/>
          </a:xfrm>
          <a:prstGeom prst="rect">
            <a:avLst/>
          </a:prstGeom>
        </p:spPr>
        <p:txBody>
          <a:bodyPr spcFirstLastPara="1" lIns="68575" tIns="34275" rIns="68575" bIns="34275" anchor="t" anchorCtr="0">
            <a:norm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dirty="0">
                <a:ea typeface="Arial"/>
                <a:cs typeface="Arial"/>
                <a:sym typeface="Arial"/>
              </a:rPr>
              <a:t>2024 recipients: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endParaRPr lang="en-US" sz="1800" dirty="0">
              <a:ea typeface="Arial"/>
              <a:cs typeface="Arial"/>
              <a:sym typeface="Arial"/>
            </a:endParaRP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b="1" dirty="0">
                <a:ea typeface="Arial"/>
                <a:cs typeface="Arial"/>
                <a:sym typeface="Arial"/>
              </a:rPr>
              <a:t>Gabriel Gadsden </a:t>
            </a:r>
            <a:r>
              <a:rPr lang="en-US" sz="1800" dirty="0">
                <a:ea typeface="Arial"/>
                <a:cs typeface="Arial"/>
                <a:sym typeface="Arial"/>
              </a:rPr>
              <a:t>(Yale)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2000" b="1" dirty="0">
                <a:ea typeface="Arial"/>
                <a:cs typeface="Arial"/>
                <a:sym typeface="Arial"/>
              </a:rPr>
              <a:t>Anna Willoughby </a:t>
            </a:r>
            <a:r>
              <a:rPr lang="en-US" sz="1800" dirty="0">
                <a:ea typeface="Arial"/>
                <a:cs typeface="Arial"/>
                <a:sym typeface="Arial"/>
              </a:rPr>
              <a:t>(UGA)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7" name="Rectangle 24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4" name="Google Shape;234;p39"/>
          <p:cNvPicPr preferRelativeResize="0"/>
          <p:nvPr/>
        </p:nvPicPr>
        <p:blipFill rotWithShape="1">
          <a:blip r:embed="rId3"/>
          <a:srcRect l="9017" r="9748"/>
          <a:stretch/>
        </p:blipFill>
        <p:spPr>
          <a:xfrm>
            <a:off x="4722499" y="1042219"/>
            <a:ext cx="3589788" cy="3296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6" name="Rectangle 165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Google Shape;160;p24"/>
          <p:cNvSpPr txBox="1"/>
          <p:nvPr/>
        </p:nvSpPr>
        <p:spPr>
          <a:xfrm>
            <a:off x="736979" y="1445206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Guy N. Cameron Award</a:t>
            </a:r>
          </a:p>
        </p:txBody>
      </p:sp>
      <p:sp>
        <p:nvSpPr>
          <p:cNvPr id="161" name="Google Shape;161;p24"/>
          <p:cNvSpPr txBox="1"/>
          <p:nvPr/>
        </p:nvSpPr>
        <p:spPr>
          <a:xfrm>
            <a:off x="805804" y="2346960"/>
            <a:ext cx="3306171" cy="8946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Rob </a:t>
            </a:r>
            <a:r>
              <a:rPr lang="en-US" sz="1800" kern="1200" dirty="0" err="1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Swihart</a:t>
            </a: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, Chair</a:t>
            </a:r>
          </a:p>
        </p:txBody>
      </p:sp>
      <p:sp>
        <p:nvSpPr>
          <p:cNvPr id="168" name="Rectangle 16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0" name="Rectangle 169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2" name="Rectangle 171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B010017-74FC-0D4C-AEE0-B43268844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" r="1" b="15501"/>
          <a:stretch/>
        </p:blipFill>
        <p:spPr>
          <a:xfrm>
            <a:off x="5215579" y="1067114"/>
            <a:ext cx="2708596" cy="2708596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Google Shape;160;p24"/>
          <p:cNvSpPr txBox="1"/>
          <p:nvPr/>
        </p:nvSpPr>
        <p:spPr>
          <a:xfrm>
            <a:off x="769124" y="1452768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Guy N. Cameron Award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143;p27">
            <a:extLst>
              <a:ext uri="{FF2B5EF4-FFF2-40B4-BE49-F238E27FC236}">
                <a16:creationId xmlns:a16="http://schemas.microsoft.com/office/drawing/2014/main" id="{BA64E9E1-4C00-7C40-BF70-A61CDDA17974}"/>
              </a:ext>
            </a:extLst>
          </p:cNvPr>
          <p:cNvPicPr preferRelativeResize="0"/>
          <p:nvPr/>
        </p:nvPicPr>
        <p:blipFill rotWithShape="1">
          <a:blip r:embed="rId3"/>
          <a:srcRect r="2" b="2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29F34D-F776-CF03-1C0F-5A5380AC8484}"/>
              </a:ext>
            </a:extLst>
          </p:cNvPr>
          <p:cNvSpPr txBox="1"/>
          <p:nvPr/>
        </p:nvSpPr>
        <p:spPr>
          <a:xfrm>
            <a:off x="1177601" y="3258673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dk1"/>
                </a:solidFill>
                <a:latin typeface="Myriad Pro" panose="020B0503030403020204" pitchFamily="34" charset="0"/>
              </a:rPr>
              <a:t>Dr. Sonja Wild	</a:t>
            </a:r>
            <a:endParaRPr lang="en-US" sz="2000" b="1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700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Google Shape;160;p24"/>
          <p:cNvSpPr txBox="1"/>
          <p:nvPr/>
        </p:nvSpPr>
        <p:spPr>
          <a:xfrm>
            <a:off x="660075" y="1531562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Guy N. Cameron Award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9F34D-F776-CF03-1C0F-5A5380AC8484}"/>
              </a:ext>
            </a:extLst>
          </p:cNvPr>
          <p:cNvSpPr txBox="1"/>
          <p:nvPr/>
        </p:nvSpPr>
        <p:spPr>
          <a:xfrm>
            <a:off x="736978" y="2804834"/>
            <a:ext cx="4043147" cy="894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" sz="2000" b="1" dirty="0">
                <a:solidFill>
                  <a:schemeClr val="dk1"/>
                </a:solidFill>
                <a:latin typeface="Myriad Pro" panose="020B0503030403020204" pitchFamily="34" charset="0"/>
              </a:rPr>
              <a:t>John Paul Williams-Soriano </a:t>
            </a:r>
            <a:r>
              <a:rPr lang="en-US" sz="2000" b="1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	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144;p27">
            <a:extLst>
              <a:ext uri="{FF2B5EF4-FFF2-40B4-BE49-F238E27FC236}">
                <a16:creationId xmlns:a16="http://schemas.microsoft.com/office/drawing/2014/main" id="{BA1916F8-E30D-D284-89B3-015DF37B78E8}"/>
              </a:ext>
            </a:extLst>
          </p:cNvPr>
          <p:cNvPicPr preferRelativeResize="0"/>
          <p:nvPr/>
        </p:nvPicPr>
        <p:blipFill rotWithShape="1">
          <a:blip r:embed="rId3"/>
          <a:srcRect t="17414" r="1" b="14837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6919170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0" name="Google Shape;160;p24"/>
          <p:cNvSpPr txBox="1"/>
          <p:nvPr/>
        </p:nvSpPr>
        <p:spPr>
          <a:xfrm>
            <a:off x="660075" y="1148583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Donald W. and Glennis A. Kaufman Award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29F34D-F776-CF03-1C0F-5A5380AC8484}"/>
              </a:ext>
            </a:extLst>
          </p:cNvPr>
          <p:cNvSpPr txBox="1"/>
          <p:nvPr/>
        </p:nvSpPr>
        <p:spPr>
          <a:xfrm>
            <a:off x="736976" y="2626390"/>
            <a:ext cx="3306171" cy="894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Aaron Reed, Chair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erson holding a small frog&#10;&#10;Description automatically generated">
            <a:extLst>
              <a:ext uri="{FF2B5EF4-FFF2-40B4-BE49-F238E27FC236}">
                <a16:creationId xmlns:a16="http://schemas.microsoft.com/office/drawing/2014/main" id="{E0A37E6F-2DBF-66A4-7C13-AC44F910B3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0231"/>
          <a:stretch/>
        </p:blipFill>
        <p:spPr>
          <a:xfrm>
            <a:off x="4879869" y="641124"/>
            <a:ext cx="2425261" cy="2432571"/>
          </a:xfrm>
          <a:prstGeom prst="rect">
            <a:avLst/>
          </a:prstGeom>
        </p:spPr>
      </p:pic>
      <p:pic>
        <p:nvPicPr>
          <p:cNvPr id="8" name="Picture 7" descr="A person sitting at a table with several small animals&#10;&#10;Description automatically generated">
            <a:extLst>
              <a:ext uri="{FF2B5EF4-FFF2-40B4-BE49-F238E27FC236}">
                <a16:creationId xmlns:a16="http://schemas.microsoft.com/office/drawing/2014/main" id="{02ED2539-5E76-37B4-472C-2C1E27512E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386" y="3119335"/>
            <a:ext cx="2796135" cy="202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4944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5" name="Rectangle 164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9" name="Rectangle 168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160;p24">
            <a:extLst>
              <a:ext uri="{FF2B5EF4-FFF2-40B4-BE49-F238E27FC236}">
                <a16:creationId xmlns:a16="http://schemas.microsoft.com/office/drawing/2014/main" id="{8D4AD7D8-7222-6290-1EF8-687C390C0CC2}"/>
              </a:ext>
            </a:extLst>
          </p:cNvPr>
          <p:cNvSpPr txBox="1"/>
          <p:nvPr/>
        </p:nvSpPr>
        <p:spPr>
          <a:xfrm>
            <a:off x="660075" y="1148583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Donald W. and Glennis A. Kaufman Award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8D996F-FC61-42CA-E98D-3DF10B1DB707}"/>
              </a:ext>
            </a:extLst>
          </p:cNvPr>
          <p:cNvSpPr txBox="1"/>
          <p:nvPr/>
        </p:nvSpPr>
        <p:spPr>
          <a:xfrm>
            <a:off x="660075" y="3132451"/>
            <a:ext cx="34031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Jessie Bainbridge </a:t>
            </a:r>
            <a:endParaRPr lang="en-US" b="1" dirty="0">
              <a:solidFill>
                <a:srgbClr val="222222"/>
              </a:solidFill>
              <a:highlight>
                <a:srgbClr val="FFFFFF"/>
              </a:highlight>
              <a:latin typeface="Arial" panose="020B0604020202020204" pitchFamily="34" charset="0"/>
            </a:endParaRPr>
          </a:p>
          <a:p>
            <a:pPr algn="ctr"/>
            <a:r>
              <a:rPr lang="en-US" b="0" i="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University of Regina</a:t>
            </a:r>
            <a:endParaRPr lang="en-US" dirty="0"/>
          </a:p>
        </p:txBody>
      </p:sp>
      <p:pic>
        <p:nvPicPr>
          <p:cNvPr id="1028" name="Picture 4" descr="Picture">
            <a:extLst>
              <a:ext uri="{FF2B5EF4-FFF2-40B4-BE49-F238E27FC236}">
                <a16:creationId xmlns:a16="http://schemas.microsoft.com/office/drawing/2014/main" id="{C8AC928B-19E3-76EC-E94E-4DBB9034B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59" y="885815"/>
            <a:ext cx="20669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6524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0" name="Rectangle 18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" name="Google Shape;184;p28"/>
          <p:cNvSpPr txBox="1"/>
          <p:nvPr/>
        </p:nvSpPr>
        <p:spPr>
          <a:xfrm>
            <a:off x="552062" y="-92101"/>
            <a:ext cx="4209374" cy="222372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Black &amp; Indigenous Scholarship Awards</a:t>
            </a:r>
          </a:p>
        </p:txBody>
      </p:sp>
      <p:sp>
        <p:nvSpPr>
          <p:cNvPr id="185" name="Google Shape;185;p28"/>
          <p:cNvSpPr txBox="1"/>
          <p:nvPr/>
        </p:nvSpPr>
        <p:spPr>
          <a:xfrm>
            <a:off x="655052" y="2822002"/>
            <a:ext cx="3986392" cy="265131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Rhiannon </a:t>
            </a:r>
            <a:r>
              <a:rPr lang="en-US" sz="1800" kern="1200" dirty="0" err="1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Jakopak</a:t>
            </a: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, Chair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8" name="Rectangle 19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09611FB6-40BB-7027-3D83-831BB0E0C589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5306975" y="1019761"/>
            <a:ext cx="3127897" cy="3127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42"/>
          <p:cNvPicPr preferRelativeResize="0"/>
          <p:nvPr/>
        </p:nvPicPr>
        <p:blipFill rotWithShape="1">
          <a:blip r:embed="rId3">
            <a:alphaModFix/>
          </a:blip>
          <a:srcRect l="21564" r="18815"/>
          <a:stretch/>
        </p:blipFill>
        <p:spPr>
          <a:xfrm>
            <a:off x="4876800" y="1772600"/>
            <a:ext cx="1672425" cy="274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48255" y="1772600"/>
            <a:ext cx="2060993" cy="2747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2"/>
          <p:cNvPicPr preferRelativeResize="0"/>
          <p:nvPr/>
        </p:nvPicPr>
        <p:blipFill rotWithShape="1">
          <a:blip r:embed="rId5">
            <a:alphaModFix/>
          </a:blip>
          <a:srcRect t="19087" b="3948"/>
          <a:stretch/>
        </p:blipFill>
        <p:spPr>
          <a:xfrm>
            <a:off x="152400" y="1772600"/>
            <a:ext cx="1913000" cy="2747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2"/>
          <p:cNvPicPr preferRelativeResize="0"/>
          <p:nvPr/>
        </p:nvPicPr>
        <p:blipFill rotWithShape="1">
          <a:blip r:embed="rId6">
            <a:alphaModFix/>
          </a:blip>
          <a:srcRect t="1631" b="3528"/>
          <a:stretch/>
        </p:blipFill>
        <p:spPr>
          <a:xfrm>
            <a:off x="2217800" y="1772600"/>
            <a:ext cx="2201800" cy="2747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2"/>
          <p:cNvSpPr txBox="1">
            <a:spLocks noGrp="1"/>
          </p:cNvSpPr>
          <p:nvPr>
            <p:ph type="body" idx="1"/>
          </p:nvPr>
        </p:nvSpPr>
        <p:spPr>
          <a:xfrm>
            <a:off x="152400" y="4520575"/>
            <a:ext cx="1913100" cy="590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>
                <a:ea typeface="Arial"/>
                <a:cs typeface="Arial"/>
                <a:sym typeface="Arial"/>
              </a:rPr>
              <a:t>Ilana Mosely</a:t>
            </a:r>
            <a:endParaRPr sz="2000" dirty="0"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2"/>
          <p:cNvSpPr txBox="1">
            <a:spLocks noGrp="1"/>
          </p:cNvSpPr>
          <p:nvPr>
            <p:ph type="body" idx="1"/>
          </p:nvPr>
        </p:nvSpPr>
        <p:spPr>
          <a:xfrm>
            <a:off x="2255075" y="4520575"/>
            <a:ext cx="2201700" cy="590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>
                <a:ea typeface="Arial"/>
                <a:cs typeface="Arial"/>
                <a:sym typeface="Arial"/>
              </a:rPr>
              <a:t>Tommy Herrera</a:t>
            </a:r>
            <a:endParaRPr sz="2000"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2"/>
          <p:cNvSpPr txBox="1">
            <a:spLocks noGrp="1"/>
          </p:cNvSpPr>
          <p:nvPr>
            <p:ph type="body" idx="1"/>
          </p:nvPr>
        </p:nvSpPr>
        <p:spPr>
          <a:xfrm>
            <a:off x="4609175" y="4520574"/>
            <a:ext cx="2201700" cy="590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>
                <a:ea typeface="Arial"/>
                <a:cs typeface="Arial"/>
                <a:sym typeface="Arial"/>
              </a:rPr>
              <a:t>Tabitha McFarland</a:t>
            </a:r>
            <a:endParaRPr sz="2000" dirty="0"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2"/>
          <p:cNvSpPr txBox="1">
            <a:spLocks noGrp="1"/>
          </p:cNvSpPr>
          <p:nvPr>
            <p:ph type="body" idx="1"/>
          </p:nvPr>
        </p:nvSpPr>
        <p:spPr>
          <a:xfrm>
            <a:off x="6577900" y="4520575"/>
            <a:ext cx="2201700" cy="590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2000" dirty="0">
                <a:ea typeface="Arial"/>
                <a:cs typeface="Arial"/>
                <a:sym typeface="Arial"/>
              </a:rPr>
              <a:t>Deandra Jones</a:t>
            </a:r>
            <a:endParaRPr sz="2000" dirty="0"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2"/>
          <p:cNvSpPr txBox="1">
            <a:spLocks noGrp="1"/>
          </p:cNvSpPr>
          <p:nvPr>
            <p:ph type="body" idx="1"/>
          </p:nvPr>
        </p:nvSpPr>
        <p:spPr>
          <a:xfrm>
            <a:off x="1108900" y="1311605"/>
            <a:ext cx="1913100" cy="449614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Spring 2023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42"/>
          <p:cNvSpPr txBox="1">
            <a:spLocks noGrp="1"/>
          </p:cNvSpPr>
          <p:nvPr>
            <p:ph type="body" idx="1"/>
          </p:nvPr>
        </p:nvSpPr>
        <p:spPr>
          <a:xfrm>
            <a:off x="5621350" y="1344243"/>
            <a:ext cx="1913100" cy="449614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 dirty="0">
                <a:latin typeface="Arial"/>
                <a:ea typeface="Arial"/>
                <a:cs typeface="Arial"/>
                <a:sym typeface="Arial"/>
              </a:rPr>
              <a:t>Fall 2023</a:t>
            </a:r>
            <a:endParaRPr sz="18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" name="Google Shape;184;p28">
            <a:extLst>
              <a:ext uri="{FF2B5EF4-FFF2-40B4-BE49-F238E27FC236}">
                <a16:creationId xmlns:a16="http://schemas.microsoft.com/office/drawing/2014/main" id="{DF5406F2-0F24-F179-0F1C-E91078DA85BD}"/>
              </a:ext>
            </a:extLst>
          </p:cNvPr>
          <p:cNvSpPr txBox="1"/>
          <p:nvPr/>
        </p:nvSpPr>
        <p:spPr>
          <a:xfrm>
            <a:off x="446052" y="-790192"/>
            <a:ext cx="7589048" cy="222372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  <a:sym typeface="Calibri"/>
              </a:rPr>
              <a:t>Black &amp; Indigenous Scholarship Awards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5" name="Rectangle 28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2ED3416F-03DE-C580-DB2B-3101FF78EAD9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5303521" y="1459742"/>
            <a:ext cx="2397759" cy="228419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297624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8" name="Rectangle 28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2" name="Google Shape;282;p44"/>
          <p:cNvSpPr txBox="1">
            <a:spLocks noGrp="1"/>
          </p:cNvSpPr>
          <p:nvPr>
            <p:ph type="title"/>
          </p:nvPr>
        </p:nvSpPr>
        <p:spPr>
          <a:xfrm>
            <a:off x="852297" y="586375"/>
            <a:ext cx="4873974" cy="1232227"/>
          </a:xfrm>
          <a:prstGeom prst="rect">
            <a:avLst/>
          </a:prstGeom>
        </p:spPr>
        <p:txBody>
          <a:bodyPr spcFirstLastPara="1" lIns="68575" tIns="34275" rIns="68575" bIns="3427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Rising undergraduates in mammalogy travel support</a:t>
            </a:r>
          </a:p>
        </p:txBody>
      </p:sp>
      <p:sp>
        <p:nvSpPr>
          <p:cNvPr id="283" name="Google Shape;283;p44"/>
          <p:cNvSpPr txBox="1">
            <a:spLocks noGrp="1"/>
          </p:cNvSpPr>
          <p:nvPr>
            <p:ph type="body" idx="1"/>
          </p:nvPr>
        </p:nvSpPr>
        <p:spPr>
          <a:xfrm>
            <a:off x="627416" y="1804419"/>
            <a:ext cx="4873974" cy="2995855"/>
          </a:xfrm>
          <a:prstGeom prst="rect">
            <a:avLst/>
          </a:prstGeom>
        </p:spPr>
        <p:txBody>
          <a:bodyPr spcFirstLastPara="1" lIns="68575" tIns="34275" rIns="68575" bIns="34275" anchor="t" anchorCtr="0">
            <a:noAutofit/>
          </a:bodyPr>
          <a:lstStyle/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Ivan Beck, </a:t>
            </a:r>
            <a:r>
              <a:rPr lang="en-US" sz="1800" dirty="0"/>
              <a:t>Central Washington University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Nicole Bonello, </a:t>
            </a:r>
            <a:r>
              <a:rPr lang="en-US" sz="1800" dirty="0"/>
              <a:t>California State University, Monterey Bay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Ashley Castro, </a:t>
            </a:r>
            <a:r>
              <a:rPr lang="en-US" sz="1800" dirty="0"/>
              <a:t>Weber State University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Sophia </a:t>
            </a:r>
            <a:r>
              <a:rPr lang="en-US" sz="1800" b="1" dirty="0" err="1"/>
              <a:t>Koutsogiannis</a:t>
            </a:r>
            <a:r>
              <a:rPr lang="en-US" sz="1800" b="1" dirty="0"/>
              <a:t>, </a:t>
            </a:r>
            <a:r>
              <a:rPr lang="en-US" sz="1800" dirty="0"/>
              <a:t>Arizona State University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Alana Owings, </a:t>
            </a:r>
            <a:r>
              <a:rPr lang="en-US" sz="1800" dirty="0"/>
              <a:t>California State University, Monterey Bay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b="1" dirty="0"/>
              <a:t>Ryan Grutsch</a:t>
            </a:r>
            <a:r>
              <a:rPr lang="en-US" sz="1800" dirty="0"/>
              <a:t>, Kansas State University</a:t>
            </a:r>
          </a:p>
          <a:p>
            <a:pPr marL="0" lvl="0" indent="0" rtl="0">
              <a:spcBef>
                <a:spcPts val="800"/>
              </a:spcBef>
              <a:spcAft>
                <a:spcPts val="0"/>
              </a:spcAft>
              <a:buNone/>
            </a:pPr>
            <a:r>
              <a:rPr lang="en-US" sz="1800" b="1" dirty="0"/>
              <a:t>Roche </a:t>
            </a:r>
            <a:r>
              <a:rPr lang="en-US" sz="1800" b="1" dirty="0" err="1"/>
              <a:t>Espadron</a:t>
            </a:r>
            <a:r>
              <a:rPr lang="en-US" sz="1800" b="1" dirty="0"/>
              <a:t>, </a:t>
            </a:r>
            <a:r>
              <a:rPr lang="en-US" sz="1800" dirty="0"/>
              <a:t>University of Wyoming</a:t>
            </a: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6" name="Rectangle 29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6218D7D1-E095-C7DD-2A2C-F6C399591FF9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5306975" y="1019761"/>
            <a:ext cx="3127897" cy="3127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" name="Rectangle 20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Google Shape;202;p31"/>
          <p:cNvSpPr txBox="1"/>
          <p:nvPr/>
        </p:nvSpPr>
        <p:spPr>
          <a:xfrm>
            <a:off x="856398" y="1167289"/>
            <a:ext cx="3243654" cy="265131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002060"/>
                </a:solidFill>
                <a:latin typeface="+mj-lt"/>
                <a:ea typeface="+mn-ea"/>
                <a:cs typeface="+mn-cs"/>
                <a:sym typeface="Calibri"/>
              </a:rPr>
              <a:t>President’s special award for service to the ASM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84B93CFC-D8EC-00B1-5702-D9571D947861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4572001" y="1341120"/>
            <a:ext cx="2966720" cy="298540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7" name="Rectangle 206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Google Shape;202;p31"/>
          <p:cNvSpPr txBox="1"/>
          <p:nvPr/>
        </p:nvSpPr>
        <p:spPr>
          <a:xfrm>
            <a:off x="902537" y="2242762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  <a:sym typeface="Calibri"/>
              </a:rPr>
              <a:t>Fi Choate</a:t>
            </a:r>
          </a:p>
        </p:txBody>
      </p:sp>
      <p:sp>
        <p:nvSpPr>
          <p:cNvPr id="209" name="Rectangle 208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B9ECF187-C0F1-AAE1-DAD8-0D66F1367650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4572001" y="1341120"/>
            <a:ext cx="2966720" cy="298540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987428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0" name="Rectangle 179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902537" y="1356753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Aldo Leopold </a:t>
            </a:r>
            <a:r>
              <a:rPr lang="en-US" sz="3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Award</a:t>
            </a:r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9" name="Google Shape;169;p30"/>
          <p:cNvPicPr preferRelativeResize="0"/>
          <p:nvPr/>
        </p:nvPicPr>
        <p:blipFill rotWithShape="1">
          <a:blip r:embed="rId3"/>
          <a:srcRect l="14476" r="18774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026692-11E9-3A02-0E9C-6AC1D3257583}"/>
              </a:ext>
            </a:extLst>
          </p:cNvPr>
          <p:cNvSpPr txBox="1"/>
          <p:nvPr/>
        </p:nvSpPr>
        <p:spPr>
          <a:xfrm>
            <a:off x="1004879" y="289041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Kate Lyons, Chair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4109ED3-7E7F-BEEE-F76A-17424F9296BD}"/>
              </a:ext>
            </a:extLst>
          </p:cNvPr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0FF8DF2-1C3E-AA00-7DAD-C38EDAA42644}"/>
              </a:ext>
            </a:extLst>
          </p:cNvPr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Google Shape;168;p30"/>
          <p:cNvSpPr txBox="1">
            <a:spLocks noGrp="1"/>
          </p:cNvSpPr>
          <p:nvPr>
            <p:ph type="title"/>
          </p:nvPr>
        </p:nvSpPr>
        <p:spPr>
          <a:xfrm>
            <a:off x="902537" y="1356753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Aldo Leopold </a:t>
            </a:r>
            <a:r>
              <a:rPr lang="en-US" sz="3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Award</a:t>
            </a:r>
          </a:p>
        </p:txBody>
      </p:sp>
      <p:sp>
        <p:nvSpPr>
          <p:cNvPr id="2" name="Google Shape;172;p30">
            <a:extLst>
              <a:ext uri="{FF2B5EF4-FFF2-40B4-BE49-F238E27FC236}">
                <a16:creationId xmlns:a16="http://schemas.microsoft.com/office/drawing/2014/main" id="{F48547B7-7A9B-692B-0869-1743AE694605}"/>
              </a:ext>
            </a:extLst>
          </p:cNvPr>
          <p:cNvSpPr txBox="1"/>
          <p:nvPr/>
        </p:nvSpPr>
        <p:spPr>
          <a:xfrm>
            <a:off x="1016831" y="2895079"/>
            <a:ext cx="2768588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tx1"/>
                </a:solidFill>
                <a:latin typeface="Myriad Pro" panose="020B0503030403020204" pitchFamily="34" charset="0"/>
              </a:rPr>
              <a:t>Dr. Matthew Kauffman</a:t>
            </a:r>
            <a:endParaRPr sz="2000" b="1" dirty="0">
              <a:solidFill>
                <a:schemeClr val="tx1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Google Shape;171;p30">
            <a:extLst>
              <a:ext uri="{FF2B5EF4-FFF2-40B4-BE49-F238E27FC236}">
                <a16:creationId xmlns:a16="http://schemas.microsoft.com/office/drawing/2014/main" id="{AFF5C9CD-B0CC-6B49-3240-97B9C079343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6298" y="845574"/>
            <a:ext cx="3122548" cy="33095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927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E00C7D-1811-04E5-1E5D-05ABB0B4E0E5}"/>
              </a:ext>
            </a:extLst>
          </p:cNvPr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6C0A05-92A5-D7E9-E65D-A87B5A96AB82}"/>
              </a:ext>
            </a:extLst>
          </p:cNvPr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9" name="Google Shape;149;p28"/>
          <p:cNvSpPr txBox="1">
            <a:spLocks noGrp="1"/>
          </p:cNvSpPr>
          <p:nvPr>
            <p:ph type="title"/>
          </p:nvPr>
        </p:nvSpPr>
        <p:spPr>
          <a:xfrm>
            <a:off x="848293" y="904156"/>
            <a:ext cx="3384802" cy="200791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 err="1">
                <a:solidFill>
                  <a:srgbClr val="002060"/>
                </a:solidFill>
                <a:latin typeface="+mj-lt"/>
              </a:rPr>
              <a:t>Murie</a:t>
            </a:r>
            <a:r>
              <a:rPr lang="en" sz="3600" dirty="0">
                <a:solidFill>
                  <a:srgbClr val="002060"/>
                </a:solidFill>
                <a:latin typeface="+mj-lt"/>
              </a:rPr>
              <a:t> Family Conservation Award</a:t>
            </a:r>
            <a:endParaRPr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151" name="Google Shape;151;p28"/>
          <p:cNvPicPr preferRelativeResize="0"/>
          <p:nvPr/>
        </p:nvPicPr>
        <p:blipFill rotWithShape="1">
          <a:blip r:embed="rId3">
            <a:alphaModFix/>
          </a:blip>
          <a:srcRect l="5273" r="6386"/>
          <a:stretch/>
        </p:blipFill>
        <p:spPr>
          <a:xfrm>
            <a:off x="5640798" y="2816339"/>
            <a:ext cx="2403550" cy="186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40798" y="884277"/>
            <a:ext cx="2403550" cy="18646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28"/>
          <p:cNvSpPr txBox="1"/>
          <p:nvPr/>
        </p:nvSpPr>
        <p:spPr>
          <a:xfrm>
            <a:off x="3875459" y="2287264"/>
            <a:ext cx="1688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Mardy and Olaus Murie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54" name="Google Shape;154;p28"/>
          <p:cNvSpPr txBox="1"/>
          <p:nvPr/>
        </p:nvSpPr>
        <p:spPr>
          <a:xfrm>
            <a:off x="3847859" y="3942114"/>
            <a:ext cx="1743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2"/>
                </a:solidFill>
              </a:rPr>
              <a:t>Louise and Adolph Murie</a:t>
            </a: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3ECA63A-3E0F-96B7-24EA-F5912A17E533}"/>
              </a:ext>
            </a:extLst>
          </p:cNvPr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DD85F8-7DED-D9C6-AAC8-AAB590A0E632}"/>
              </a:ext>
            </a:extLst>
          </p:cNvPr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0" name="Google Shape;15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4100" y="1002275"/>
            <a:ext cx="3335250" cy="333525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8"/>
          <p:cNvSpPr txBox="1"/>
          <p:nvPr/>
        </p:nvSpPr>
        <p:spPr>
          <a:xfrm>
            <a:off x="833236" y="3137506"/>
            <a:ext cx="2477311" cy="492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err="1">
                <a:solidFill>
                  <a:schemeClr val="dk2"/>
                </a:solidFill>
                <a:latin typeface="Myriad Pro" panose="020B0503030403020204" pitchFamily="34" charset="0"/>
              </a:rPr>
              <a:t>Saeideh</a:t>
            </a:r>
            <a:r>
              <a:rPr lang="en" sz="2000" b="1" dirty="0">
                <a:solidFill>
                  <a:schemeClr val="dk2"/>
                </a:solidFill>
                <a:latin typeface="Myriad Pro" panose="020B0503030403020204" pitchFamily="34" charset="0"/>
              </a:rPr>
              <a:t> </a:t>
            </a:r>
            <a:r>
              <a:rPr lang="en" sz="2000" b="1" dirty="0" err="1">
                <a:solidFill>
                  <a:schemeClr val="dk2"/>
                </a:solidFill>
                <a:latin typeface="Myriad Pro" panose="020B0503030403020204" pitchFamily="34" charset="0"/>
              </a:rPr>
              <a:t>Esmaeili</a:t>
            </a:r>
            <a:endParaRPr sz="2000" b="1" dirty="0">
              <a:solidFill>
                <a:schemeClr val="dk2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Google Shape;149;p28">
            <a:extLst>
              <a:ext uri="{FF2B5EF4-FFF2-40B4-BE49-F238E27FC236}">
                <a16:creationId xmlns:a16="http://schemas.microsoft.com/office/drawing/2014/main" id="{246EC7C3-D3B4-6CCF-13E1-F0C09401249C}"/>
              </a:ext>
            </a:extLst>
          </p:cNvPr>
          <p:cNvSpPr txBox="1">
            <a:spLocks/>
          </p:cNvSpPr>
          <p:nvPr/>
        </p:nvSpPr>
        <p:spPr>
          <a:xfrm>
            <a:off x="848293" y="904156"/>
            <a:ext cx="3384802" cy="2007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>
                <a:solidFill>
                  <a:srgbClr val="002060"/>
                </a:solidFill>
                <a:latin typeface="+mj-lt"/>
              </a:rPr>
              <a:t>Murie Family Conservation Award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623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8" name="Rectangle 22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0" name="Google Shape;220;p34"/>
          <p:cNvSpPr txBox="1">
            <a:spLocks noGrp="1"/>
          </p:cNvSpPr>
          <p:nvPr>
            <p:ph type="title"/>
          </p:nvPr>
        </p:nvSpPr>
        <p:spPr>
          <a:xfrm>
            <a:off x="866358" y="530985"/>
            <a:ext cx="4359783" cy="26513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Autofit/>
          </a:bodyPr>
          <a:lstStyle/>
          <a:p>
            <a:pPr>
              <a:spcBef>
                <a:spcPct val="0"/>
              </a:spcBef>
            </a:pP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Grants-in-aid</a:t>
            </a:r>
            <a:b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Elizabeth Horner Award</a:t>
            </a:r>
            <a:b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Albert R. &amp; Alma </a:t>
            </a:r>
            <a:r>
              <a:rPr lang="en-US" sz="28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Shadle</a:t>
            </a: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</a:t>
            </a:r>
            <a:b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    Fellowship</a:t>
            </a:r>
            <a:b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ASM Fellowship</a:t>
            </a:r>
          </a:p>
        </p:txBody>
      </p:sp>
      <p:sp>
        <p:nvSpPr>
          <p:cNvPr id="223" name="Google Shape;223;p34"/>
          <p:cNvSpPr txBox="1"/>
          <p:nvPr/>
        </p:nvSpPr>
        <p:spPr>
          <a:xfrm>
            <a:off x="875294" y="3474619"/>
            <a:ext cx="3986392" cy="265131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Angela D. Hornsby, Chair</a:t>
            </a:r>
          </a:p>
          <a:p>
            <a:pPr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Grants-in-Aid Committee</a:t>
            </a:r>
          </a:p>
        </p:txBody>
      </p:sp>
      <p:sp>
        <p:nvSpPr>
          <p:cNvPr id="230" name="Rectangle 22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2" name="Rectangle 23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85E7D5D5-CDA3-1872-8B2B-387D73C75086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5306975" y="1019761"/>
            <a:ext cx="3127897" cy="3127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5"/>
          <p:cNvSpPr txBox="1">
            <a:spLocks noGrp="1"/>
          </p:cNvSpPr>
          <p:nvPr>
            <p:ph type="title"/>
          </p:nvPr>
        </p:nvSpPr>
        <p:spPr>
          <a:xfrm>
            <a:off x="1189178" y="524160"/>
            <a:ext cx="6765643" cy="57270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chemeClr val="bg1"/>
                </a:solidFill>
              </a:rPr>
              <a:t>Grants-in-Aid of Research</a:t>
            </a:r>
            <a:endParaRPr sz="3600" dirty="0">
              <a:solidFill>
                <a:schemeClr val="bg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dirty="0">
              <a:solidFill>
                <a:schemeClr val="bg1"/>
              </a:solidFill>
            </a:endParaRPr>
          </a:p>
        </p:txBody>
      </p:sp>
      <p:sp>
        <p:nvSpPr>
          <p:cNvPr id="206" name="Google Shape;206;p35"/>
          <p:cNvSpPr txBox="1"/>
          <p:nvPr/>
        </p:nvSpPr>
        <p:spPr>
          <a:xfrm>
            <a:off x="363663" y="1473280"/>
            <a:ext cx="4194000" cy="19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Katie Adler</a:t>
            </a:r>
            <a:r>
              <a:rPr lang="en" sz="1100" dirty="0">
                <a:solidFill>
                  <a:schemeClr val="dk1"/>
                </a:solidFill>
              </a:rPr>
              <a:t>, University of California, Los Angeles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Katie Anderson</a:t>
            </a:r>
            <a:r>
              <a:rPr lang="en" sz="1100" dirty="0">
                <a:solidFill>
                  <a:schemeClr val="dk1"/>
                </a:solidFill>
              </a:rPr>
              <a:t>, Washington State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Angelica </a:t>
            </a:r>
            <a:r>
              <a:rPr lang="en" sz="1100" b="1" dirty="0" err="1">
                <a:solidFill>
                  <a:schemeClr val="dk1"/>
                </a:solidFill>
              </a:rPr>
              <a:t>Bahena</a:t>
            </a:r>
            <a:r>
              <a:rPr lang="en" sz="1100" dirty="0">
                <a:solidFill>
                  <a:schemeClr val="dk1"/>
                </a:solidFill>
              </a:rPr>
              <a:t>, Chicago State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Madeleine Becker</a:t>
            </a:r>
            <a:r>
              <a:rPr lang="en" sz="1100" dirty="0">
                <a:solidFill>
                  <a:schemeClr val="dk1"/>
                </a:solidFill>
              </a:rPr>
              <a:t>, Smithsonian</a:t>
            </a:r>
            <a:endParaRPr sz="1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Brandon Bernhardt</a:t>
            </a:r>
            <a:r>
              <a:rPr lang="en" sz="1100" dirty="0">
                <a:solidFill>
                  <a:schemeClr val="dk1"/>
                </a:solidFill>
              </a:rPr>
              <a:t>, Kansas State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Laura </a:t>
            </a:r>
            <a:r>
              <a:rPr lang="en" sz="1100" b="1" dirty="0" err="1">
                <a:solidFill>
                  <a:schemeClr val="dk1"/>
                </a:solidFill>
              </a:rPr>
              <a:t>Blumensaadt</a:t>
            </a:r>
            <a:r>
              <a:rPr lang="en" sz="1100" dirty="0">
                <a:solidFill>
                  <a:schemeClr val="dk1"/>
                </a:solidFill>
              </a:rPr>
              <a:t>, University of Montana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Emily Bogner</a:t>
            </a:r>
            <a:r>
              <a:rPr lang="en" sz="1100" dirty="0">
                <a:solidFill>
                  <a:schemeClr val="dk1"/>
                </a:solidFill>
              </a:rPr>
              <a:t>, University of California Berkeley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Marina </a:t>
            </a:r>
            <a:r>
              <a:rPr lang="en" sz="1100" b="1" dirty="0" err="1">
                <a:solidFill>
                  <a:schemeClr val="dk1"/>
                </a:solidFill>
              </a:rPr>
              <a:t>Casiano</a:t>
            </a:r>
            <a:r>
              <a:rPr lang="en" sz="1100" b="1" dirty="0">
                <a:solidFill>
                  <a:schemeClr val="dk1"/>
                </a:solidFill>
              </a:rPr>
              <a:t> Ruiz</a:t>
            </a:r>
            <a:r>
              <a:rPr lang="en" sz="1100" dirty="0">
                <a:solidFill>
                  <a:schemeClr val="dk1"/>
                </a:solidFill>
              </a:rPr>
              <a:t>, University of New Mexico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Pricilla Ceja</a:t>
            </a:r>
            <a:r>
              <a:rPr lang="en" sz="1100" dirty="0">
                <a:solidFill>
                  <a:schemeClr val="dk1"/>
                </a:solidFill>
              </a:rPr>
              <a:t>, Cal Poly Humboldt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Joshua Cortez</a:t>
            </a:r>
            <a:r>
              <a:rPr lang="en" sz="1100" dirty="0">
                <a:solidFill>
                  <a:schemeClr val="dk1"/>
                </a:solidFill>
              </a:rPr>
              <a:t>, University of New Mexico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Caroline Cummings</a:t>
            </a:r>
            <a:r>
              <a:rPr lang="en" sz="1100" dirty="0">
                <a:solidFill>
                  <a:schemeClr val="dk1"/>
                </a:solidFill>
              </a:rPr>
              <a:t>, the University of Oklahoma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Alexandra DeLuca</a:t>
            </a:r>
            <a:r>
              <a:rPr lang="en" sz="1100" dirty="0">
                <a:solidFill>
                  <a:schemeClr val="dk1"/>
                </a:solidFill>
              </a:rPr>
              <a:t>, University of North Carolina Wilmington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Sylvia Durkin</a:t>
            </a:r>
            <a:r>
              <a:rPr lang="en" sz="1100" dirty="0">
                <a:solidFill>
                  <a:schemeClr val="dk1"/>
                </a:solidFill>
              </a:rPr>
              <a:t>, University of California, Berkeley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Holly </a:t>
            </a:r>
            <a:r>
              <a:rPr lang="en" sz="1100" b="1" dirty="0" err="1">
                <a:solidFill>
                  <a:schemeClr val="dk1"/>
                </a:solidFill>
              </a:rPr>
              <a:t>Gamblin</a:t>
            </a:r>
            <a:r>
              <a:rPr lang="en" sz="1100" dirty="0">
                <a:solidFill>
                  <a:schemeClr val="dk1"/>
                </a:solidFill>
              </a:rPr>
              <a:t>, University of Manitoba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Sarah </a:t>
            </a:r>
            <a:r>
              <a:rPr lang="en" sz="1100" b="1" dirty="0" err="1">
                <a:solidFill>
                  <a:schemeClr val="dk1"/>
                </a:solidFill>
              </a:rPr>
              <a:t>Gheida</a:t>
            </a:r>
            <a:r>
              <a:rPr lang="en" sz="1100" dirty="0">
                <a:solidFill>
                  <a:schemeClr val="dk1"/>
                </a:solidFill>
              </a:rPr>
              <a:t>, South Dakota State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Yadav </a:t>
            </a:r>
            <a:r>
              <a:rPr lang="en" sz="1100" b="1" dirty="0" err="1">
                <a:solidFill>
                  <a:schemeClr val="dk1"/>
                </a:solidFill>
              </a:rPr>
              <a:t>Ghimirey</a:t>
            </a:r>
            <a:r>
              <a:rPr lang="en" sz="1100" dirty="0">
                <a:solidFill>
                  <a:schemeClr val="dk1"/>
                </a:solidFill>
              </a:rPr>
              <a:t>, University of Florida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err="1">
                <a:solidFill>
                  <a:schemeClr val="dk1"/>
                </a:solidFill>
              </a:rPr>
              <a:t>Emilyn</a:t>
            </a:r>
            <a:r>
              <a:rPr lang="en" sz="1100" b="1" dirty="0">
                <a:solidFill>
                  <a:schemeClr val="dk1"/>
                </a:solidFill>
              </a:rPr>
              <a:t> Gilmore</a:t>
            </a:r>
            <a:r>
              <a:rPr lang="en" sz="1100" dirty="0">
                <a:solidFill>
                  <a:schemeClr val="dk1"/>
                </a:solidFill>
              </a:rPr>
              <a:t>, University of Oklahoma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Samantha Hamilton</a:t>
            </a:r>
            <a:r>
              <a:rPr lang="en" sz="1100" dirty="0">
                <a:solidFill>
                  <a:schemeClr val="dk1"/>
                </a:solidFill>
              </a:rPr>
              <a:t>, Kyoto University</a:t>
            </a:r>
            <a:endParaRPr sz="1100" dirty="0">
              <a:solidFill>
                <a:schemeClr val="dk1"/>
              </a:solidFill>
            </a:endParaRPr>
          </a:p>
        </p:txBody>
      </p:sp>
      <p:sp>
        <p:nvSpPr>
          <p:cNvPr id="207" name="Google Shape;207;p35"/>
          <p:cNvSpPr txBox="1"/>
          <p:nvPr/>
        </p:nvSpPr>
        <p:spPr>
          <a:xfrm>
            <a:off x="4357725" y="1473280"/>
            <a:ext cx="4574100" cy="19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Andrew Hensley</a:t>
            </a:r>
            <a:r>
              <a:rPr lang="en" sz="1100" dirty="0">
                <a:solidFill>
                  <a:schemeClr val="dk1"/>
                </a:solidFill>
              </a:rPr>
              <a:t>, University of Cincinnati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Alexander Hey</a:t>
            </a:r>
            <a:r>
              <a:rPr lang="en" sz="1100" dirty="0">
                <a:solidFill>
                  <a:schemeClr val="dk1"/>
                </a:solidFill>
              </a:rPr>
              <a:t>, University of Kansas Biodiversity Institute 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Nicole Lopez</a:t>
            </a:r>
            <a:r>
              <a:rPr lang="en" sz="1100" dirty="0">
                <a:solidFill>
                  <a:schemeClr val="dk1"/>
                </a:solidFill>
              </a:rPr>
              <a:t>, University of Montana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Ellen McMullen</a:t>
            </a:r>
            <a:r>
              <a:rPr lang="en" sz="1100" dirty="0">
                <a:solidFill>
                  <a:schemeClr val="dk1"/>
                </a:solidFill>
              </a:rPr>
              <a:t>, University of Nevada, Reno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Margaret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Mercer</a:t>
            </a:r>
            <a:r>
              <a:rPr lang="en" sz="1100" dirty="0">
                <a:solidFill>
                  <a:schemeClr val="dk1"/>
                </a:solidFill>
              </a:rPr>
              <a:t>, University of Arizona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Morgan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Pierce</a:t>
            </a:r>
            <a:r>
              <a:rPr lang="en" sz="1100" dirty="0">
                <a:solidFill>
                  <a:schemeClr val="dk1"/>
                </a:solidFill>
              </a:rPr>
              <a:t>, Arizona State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Andre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Plantinga</a:t>
            </a:r>
            <a:r>
              <a:rPr lang="en" sz="1100" dirty="0">
                <a:solidFill>
                  <a:schemeClr val="dk1"/>
                </a:solidFill>
              </a:rPr>
              <a:t>-</a:t>
            </a:r>
            <a:r>
              <a:rPr lang="en" sz="1100" b="1" dirty="0">
                <a:solidFill>
                  <a:schemeClr val="dk1"/>
                </a:solidFill>
              </a:rPr>
              <a:t>Kapteyn</a:t>
            </a:r>
            <a:r>
              <a:rPr lang="en" sz="1100" dirty="0">
                <a:solidFill>
                  <a:schemeClr val="dk1"/>
                </a:solidFill>
              </a:rPr>
              <a:t>, University of North Carolina Greensboro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Luke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Quarles</a:t>
            </a:r>
            <a:r>
              <a:rPr lang="en" sz="1100" dirty="0">
                <a:solidFill>
                  <a:schemeClr val="dk1"/>
                </a:solidFill>
              </a:rPr>
              <a:t>, University at Buffalo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Esteban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Restrepo</a:t>
            </a:r>
            <a:r>
              <a:rPr lang="en" sz="1100" dirty="0">
                <a:solidFill>
                  <a:schemeClr val="dk1"/>
                </a:solidFill>
              </a:rPr>
              <a:t>-</a:t>
            </a:r>
            <a:r>
              <a:rPr lang="en" sz="1100" b="1" dirty="0">
                <a:solidFill>
                  <a:schemeClr val="dk1"/>
                </a:solidFill>
              </a:rPr>
              <a:t>Cortes</a:t>
            </a:r>
            <a:r>
              <a:rPr lang="en" sz="1100" dirty="0">
                <a:solidFill>
                  <a:schemeClr val="dk1"/>
                </a:solidFill>
              </a:rPr>
              <a:t>, University of New Mexico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Damien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Rivera</a:t>
            </a:r>
            <a:r>
              <a:rPr lang="en" sz="1100" dirty="0">
                <a:solidFill>
                  <a:schemeClr val="dk1"/>
                </a:solidFill>
              </a:rPr>
              <a:t>, Arizona State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Alicia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 err="1">
                <a:solidFill>
                  <a:schemeClr val="dk1"/>
                </a:solidFill>
              </a:rPr>
              <a:t>Roistacher</a:t>
            </a:r>
            <a:r>
              <a:rPr lang="en" sz="1100" dirty="0">
                <a:solidFill>
                  <a:schemeClr val="dk1"/>
                </a:solidFill>
              </a:rPr>
              <a:t>, University of Oklahoma 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Sydney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Self</a:t>
            </a:r>
            <a:r>
              <a:rPr lang="en" sz="1100" dirty="0">
                <a:solidFill>
                  <a:schemeClr val="dk1"/>
                </a:solidFill>
              </a:rPr>
              <a:t>, University of Texas at San Antonio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err="1">
                <a:solidFill>
                  <a:schemeClr val="dk1"/>
                </a:solidFill>
              </a:rPr>
              <a:t>Basanta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Sharma</a:t>
            </a:r>
            <a:r>
              <a:rPr lang="en" sz="1100" dirty="0">
                <a:solidFill>
                  <a:schemeClr val="dk1"/>
                </a:solidFill>
              </a:rPr>
              <a:t>, Kansas State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err="1">
                <a:solidFill>
                  <a:schemeClr val="dk1"/>
                </a:solidFill>
              </a:rPr>
              <a:t>Stavi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 err="1">
                <a:solidFill>
                  <a:schemeClr val="dk1"/>
                </a:solidFill>
              </a:rPr>
              <a:t>Tennenbaum</a:t>
            </a:r>
            <a:r>
              <a:rPr lang="en" sz="1100" dirty="0">
                <a:solidFill>
                  <a:schemeClr val="dk1"/>
                </a:solidFill>
              </a:rPr>
              <a:t>, Princeton University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 err="1">
                <a:solidFill>
                  <a:schemeClr val="dk1"/>
                </a:solidFill>
              </a:rPr>
              <a:t>Sjoerd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Vos</a:t>
            </a:r>
            <a:r>
              <a:rPr lang="en" sz="1100" dirty="0">
                <a:solidFill>
                  <a:schemeClr val="dk1"/>
                </a:solidFill>
              </a:rPr>
              <a:t>, University of Manitoba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Claire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 err="1">
                <a:solidFill>
                  <a:schemeClr val="dk1"/>
                </a:solidFill>
              </a:rPr>
              <a:t>Watersmith</a:t>
            </a:r>
            <a:r>
              <a:rPr lang="en" sz="1100" dirty="0">
                <a:solidFill>
                  <a:schemeClr val="dk1"/>
                </a:solidFill>
              </a:rPr>
              <a:t>, University of North Carolina Wilmington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 dirty="0">
                <a:solidFill>
                  <a:schemeClr val="dk1"/>
                </a:solidFill>
              </a:rPr>
              <a:t>Amanda</a:t>
            </a:r>
            <a:r>
              <a:rPr lang="en" sz="1100" dirty="0">
                <a:solidFill>
                  <a:schemeClr val="dk1"/>
                </a:solidFill>
              </a:rPr>
              <a:t> </a:t>
            </a:r>
            <a:r>
              <a:rPr lang="en" sz="1100" b="1" dirty="0">
                <a:solidFill>
                  <a:schemeClr val="dk1"/>
                </a:solidFill>
              </a:rPr>
              <a:t>Weller</a:t>
            </a:r>
            <a:r>
              <a:rPr lang="en" sz="1100" dirty="0">
                <a:solidFill>
                  <a:schemeClr val="dk1"/>
                </a:solidFill>
              </a:rPr>
              <a:t>, University of North Carolina at Greensboro</a:t>
            </a:r>
            <a:endParaRPr sz="11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8" name="Rectangle 217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Google Shape;212;p36"/>
          <p:cNvSpPr txBox="1">
            <a:spLocks noGrp="1"/>
          </p:cNvSpPr>
          <p:nvPr>
            <p:ph type="title"/>
          </p:nvPr>
        </p:nvSpPr>
        <p:spPr>
          <a:xfrm>
            <a:off x="889428" y="1167902"/>
            <a:ext cx="3992787" cy="123222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 algn="ctr"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Horner Award</a:t>
            </a:r>
          </a:p>
          <a:p>
            <a:pPr marL="0" lvl="0" indent="0" algn="ctr">
              <a:spcBef>
                <a:spcPct val="0"/>
              </a:spcBef>
              <a:spcAft>
                <a:spcPts val="0"/>
              </a:spcAft>
            </a:pPr>
            <a:endParaRPr lang="en-US" sz="3600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13" name="Google Shape;213;p36"/>
          <p:cNvSpPr txBox="1"/>
          <p:nvPr/>
        </p:nvSpPr>
        <p:spPr>
          <a:xfrm>
            <a:off x="889428" y="2400129"/>
            <a:ext cx="4098955" cy="265131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Abigail McClain</a:t>
            </a:r>
            <a:r>
              <a:rPr lang="en-US" sz="20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, </a:t>
            </a: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George Washington University</a:t>
            </a: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000" kern="1200" dirty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The impact of social loss on the behavior and physiology of wild chimpanzees (</a:t>
            </a:r>
            <a:r>
              <a:rPr lang="en-US" sz="1800" i="1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P. t. </a:t>
            </a:r>
            <a:r>
              <a:rPr lang="en-US" sz="1800" i="1" kern="1200" dirty="0" err="1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schweinfurthii</a:t>
            </a: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)</a:t>
            </a:r>
          </a:p>
        </p:txBody>
      </p:sp>
      <p:sp>
        <p:nvSpPr>
          <p:cNvPr id="220" name="Rectangle 219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2" name="Rectangle 221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4" name="Rectangle 223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6" name="Rectangle 225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81FFEB62-B793-F58F-74E3-A5AF492E5B76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5306975" y="1019761"/>
            <a:ext cx="3127897" cy="3127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680301" y="347742"/>
            <a:ext cx="656660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Catalina Tomé, Chair</a:t>
            </a:r>
          </a:p>
          <a:p>
            <a:r>
              <a:rPr lang="en-US" sz="180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International Relations Committee</a:t>
            </a:r>
            <a:endParaRPr lang="en-US" sz="180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6FEBF-66D4-BA49-7D9C-B66FA52854C8}"/>
              </a:ext>
            </a:extLst>
          </p:cNvPr>
          <p:cNvSpPr txBox="1"/>
          <p:nvPr/>
        </p:nvSpPr>
        <p:spPr>
          <a:xfrm>
            <a:off x="680301" y="1538290"/>
            <a:ext cx="773577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ts val="1000"/>
              <a:tabLst>
                <a:tab pos="754380" algn="l"/>
              </a:tabLst>
            </a:pPr>
            <a:r>
              <a:rPr lang="en-US" sz="3200" u="none" strike="noStrike" cap="none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77"/>
                <a:cs typeface="Calibri"/>
                <a:sym typeface="Calibri"/>
              </a:rPr>
              <a:t>Carol &amp; Jim Patton Awards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ebas Neue" panose="020B0606020202050201" pitchFamily="34" charset="77"/>
              <a:ea typeface="Calibri"/>
              <a:cs typeface="Calibri"/>
              <a:sym typeface="Calibri"/>
            </a:endParaRPr>
          </a:p>
          <a:p>
            <a:pPr>
              <a:spcAft>
                <a:spcPts val="600"/>
              </a:spcAft>
              <a:buSzPts val="1000"/>
              <a:tabLst>
                <a:tab pos="754380" algn="l"/>
              </a:tabLst>
            </a:pPr>
            <a:r>
              <a:rPr lang="es-AR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Nuria Di Guida </a:t>
            </a:r>
            <a:r>
              <a:rPr lang="es-AR" sz="18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Sociedad Argentina para el Estudio de los Mamíferos </a:t>
            </a:r>
          </a:p>
          <a:p>
            <a:pPr>
              <a:spcAft>
                <a:spcPts val="600"/>
              </a:spcAft>
              <a:buSzPts val="1000"/>
              <a:tabLst>
                <a:tab pos="754380" algn="l"/>
              </a:tabLst>
            </a:pPr>
            <a:r>
              <a:rPr lang="es-AR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Cristina </a:t>
            </a:r>
            <a:r>
              <a:rPr lang="es-AR" sz="1800" b="1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Bartolucci</a:t>
            </a:r>
            <a:r>
              <a:rPr lang="es-AR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s-AR" sz="18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Sociedad Argentina para el Estudio de los Mamíferos</a:t>
            </a:r>
            <a:endParaRPr lang="en-US" sz="18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5DC02A18-7CB0-B48C-C87B-6510E745C68F}"/>
              </a:ext>
            </a:extLst>
          </p:cNvPr>
          <p:cNvPicPr preferRelativeResize="0"/>
          <p:nvPr/>
        </p:nvPicPr>
        <p:blipFill rotWithShape="1">
          <a:blip r:embed="rId4"/>
          <a:srcRect t="2000" r="2" b="2"/>
          <a:stretch/>
        </p:blipFill>
        <p:spPr>
          <a:xfrm>
            <a:off x="7525526" y="223677"/>
            <a:ext cx="1398551" cy="131461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3" name="Rectangle 222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8" name="Google Shape;218;p37"/>
          <p:cNvSpPr txBox="1">
            <a:spLocks noGrp="1"/>
          </p:cNvSpPr>
          <p:nvPr>
            <p:ph type="title"/>
          </p:nvPr>
        </p:nvSpPr>
        <p:spPr>
          <a:xfrm>
            <a:off x="902537" y="1201366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Albert R. and Alma </a:t>
            </a:r>
            <a:r>
              <a:rPr lang="en-US" sz="36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Shadle</a:t>
            </a:r>
            <a:r>
              <a:rPr lang="en-US" sz="3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Fellowship</a:t>
            </a:r>
          </a:p>
        </p:txBody>
      </p:sp>
      <p:sp>
        <p:nvSpPr>
          <p:cNvPr id="225" name="Rectangle 224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1315CF52-4870-8FD9-5B22-E5CB6EA284F8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21797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5" name="Rectangle 22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Google Shape;219;p37"/>
          <p:cNvSpPr txBox="1"/>
          <p:nvPr/>
        </p:nvSpPr>
        <p:spPr>
          <a:xfrm>
            <a:off x="267530" y="3277046"/>
            <a:ext cx="3986392" cy="265131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Nicole Lopez</a:t>
            </a:r>
            <a:endParaRPr lang="en-US" sz="2000" kern="1200" dirty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</a:endParaRP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University of Montana</a:t>
            </a:r>
          </a:p>
        </p:txBody>
      </p:sp>
      <p:sp>
        <p:nvSpPr>
          <p:cNvPr id="227" name="Rectangle 22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3" name="Rectangle 23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0" name="Google Shape;220;p37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06975" y="1019761"/>
            <a:ext cx="3127897" cy="3127897"/>
          </a:xfrm>
          <a:prstGeom prst="rect">
            <a:avLst/>
          </a:prstGeom>
          <a:noFill/>
        </p:spPr>
      </p:pic>
      <p:sp>
        <p:nvSpPr>
          <p:cNvPr id="4" name="Google Shape;218;p37">
            <a:extLst>
              <a:ext uri="{FF2B5EF4-FFF2-40B4-BE49-F238E27FC236}">
                <a16:creationId xmlns:a16="http://schemas.microsoft.com/office/drawing/2014/main" id="{1D98CAF5-F10E-23F3-2672-E4585763A8EC}"/>
              </a:ext>
            </a:extLst>
          </p:cNvPr>
          <p:cNvSpPr txBox="1">
            <a:spLocks/>
          </p:cNvSpPr>
          <p:nvPr/>
        </p:nvSpPr>
        <p:spPr>
          <a:xfrm>
            <a:off x="902537" y="1201366"/>
            <a:ext cx="3459975" cy="237241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40" tIns="45720" rIns="91440" bIns="45720" rtlCol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</a:pPr>
            <a:r>
              <a:rPr lang="en-US" sz="3600" kern="120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Albert R. and Alma Shadle Fellowship</a:t>
            </a:r>
            <a:endParaRPr lang="en-US" sz="36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2" name="Rectangle 23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E7517A51-7AEB-07AD-B33D-E361A0AA3C9A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  <p:sp>
        <p:nvSpPr>
          <p:cNvPr id="6" name="Google Shape;225;p38">
            <a:extLst>
              <a:ext uri="{FF2B5EF4-FFF2-40B4-BE49-F238E27FC236}">
                <a16:creationId xmlns:a16="http://schemas.microsoft.com/office/drawing/2014/main" id="{E22502BC-8773-5B0D-CB87-CEE4326BD33F}"/>
              </a:ext>
            </a:extLst>
          </p:cNvPr>
          <p:cNvSpPr txBox="1">
            <a:spLocks/>
          </p:cNvSpPr>
          <p:nvPr/>
        </p:nvSpPr>
        <p:spPr>
          <a:xfrm>
            <a:off x="845902" y="1593475"/>
            <a:ext cx="3992787" cy="123222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ASM Fellowship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2" name="Rectangle 231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225;p38">
            <a:extLst>
              <a:ext uri="{FF2B5EF4-FFF2-40B4-BE49-F238E27FC236}">
                <a16:creationId xmlns:a16="http://schemas.microsoft.com/office/drawing/2014/main" id="{93C5CC64-4F8D-79BF-8886-C92BDDBB549C}"/>
              </a:ext>
            </a:extLst>
          </p:cNvPr>
          <p:cNvSpPr txBox="1">
            <a:spLocks/>
          </p:cNvSpPr>
          <p:nvPr/>
        </p:nvSpPr>
        <p:spPr>
          <a:xfrm>
            <a:off x="845902" y="1593475"/>
            <a:ext cx="3992787" cy="123222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3740" b="0" i="0" u="none" strike="noStrike" cap="none">
                <a:solidFill>
                  <a:schemeClr val="dk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ASM Fellowship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6" name="Google Shape;226;p38"/>
          <p:cNvSpPr txBox="1"/>
          <p:nvPr/>
        </p:nvSpPr>
        <p:spPr>
          <a:xfrm>
            <a:off x="660292" y="2894582"/>
            <a:ext cx="3986392" cy="2651312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Carson Hedberg</a:t>
            </a:r>
          </a:p>
          <a:p>
            <a:pPr lvl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rPr>
              <a:t>University of New Mexico</a:t>
            </a:r>
          </a:p>
        </p:txBody>
      </p:sp>
      <p:sp>
        <p:nvSpPr>
          <p:cNvPr id="234" name="Rectangle 233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6" name="Rectangle 235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7" name="Google Shape;227;p38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5306975" y="1019761"/>
            <a:ext cx="3127897" cy="31278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442260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2"/>
          <p:cNvSpPr txBox="1"/>
          <p:nvPr/>
        </p:nvSpPr>
        <p:spPr>
          <a:xfrm>
            <a:off x="4420925" y="4457335"/>
            <a:ext cx="1580134" cy="50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none" strike="noStrike" cap="none" dirty="0">
                <a:solidFill>
                  <a:schemeClr val="tx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Hartley and Anna Jackson 1937</a:t>
            </a:r>
            <a:endParaRPr dirty="0">
              <a:solidFill>
                <a:schemeClr val="tx1"/>
              </a:solidFill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2"/>
          <p:cNvSpPr txBox="1"/>
          <p:nvPr/>
        </p:nvSpPr>
        <p:spPr>
          <a:xfrm>
            <a:off x="6800850" y="4235128"/>
            <a:ext cx="209169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Hartley Jackson and Vernon Bailey, 1935</a:t>
            </a:r>
            <a:endParaRPr sz="1800" dirty="0">
              <a:solidFill>
                <a:schemeClr val="lt1"/>
              </a:solidFill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977365-E87F-9F9C-8FBA-1EE5EF449EBF}"/>
              </a:ext>
            </a:extLst>
          </p:cNvPr>
          <p:cNvSpPr txBox="1"/>
          <p:nvPr/>
        </p:nvSpPr>
        <p:spPr>
          <a:xfrm>
            <a:off x="529713" y="1385541"/>
            <a:ext cx="3698158" cy="2372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Hartley T. Jackson Award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Ed </a:t>
            </a:r>
            <a:r>
              <a:rPr lang="en-US" sz="1800" dirty="0" err="1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Heske</a:t>
            </a: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, Chair</a:t>
            </a:r>
          </a:p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cap="sm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3CDFC-DD92-CD93-CE80-D8CB2CC0B7B5}"/>
              </a:ext>
            </a:extLst>
          </p:cNvPr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B54C1-5887-4DAF-2DA6-6CFBB28D4EE5}"/>
              </a:ext>
            </a:extLst>
          </p:cNvPr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oogle Shape;180;p32">
            <a:extLst>
              <a:ext uri="{FF2B5EF4-FFF2-40B4-BE49-F238E27FC236}">
                <a16:creationId xmlns:a16="http://schemas.microsoft.com/office/drawing/2014/main" id="{9B2B4747-D132-E9B6-5E92-1BBF5946536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694" t="4016" r="3869" b="5625"/>
          <a:stretch/>
        </p:blipFill>
        <p:spPr>
          <a:xfrm>
            <a:off x="5443519" y="453223"/>
            <a:ext cx="2674620" cy="37818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2"/>
          <p:cNvSpPr txBox="1"/>
          <p:nvPr/>
        </p:nvSpPr>
        <p:spPr>
          <a:xfrm>
            <a:off x="6800850" y="4235128"/>
            <a:ext cx="2091690" cy="623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lt1"/>
                </a:solidFill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Hartley Jackson and Vernon Bailey, 1935</a:t>
            </a:r>
            <a:endParaRPr sz="1800" dirty="0">
              <a:solidFill>
                <a:schemeClr val="lt1"/>
              </a:solidFill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ED3CDFC-DD92-CD93-CE80-D8CB2CC0B7B5}"/>
              </a:ext>
            </a:extLst>
          </p:cNvPr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9B54C1-5887-4DAF-2DA6-6CFBB28D4EE5}"/>
              </a:ext>
            </a:extLst>
          </p:cNvPr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C0C7881-F240-4290-3FD5-597E143ABF79}"/>
              </a:ext>
            </a:extLst>
          </p:cNvPr>
          <p:cNvSpPr txBox="1"/>
          <p:nvPr/>
        </p:nvSpPr>
        <p:spPr>
          <a:xfrm>
            <a:off x="529713" y="1385541"/>
            <a:ext cx="3698158" cy="2372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Hartley T. Jackson Award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80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  <a:p>
            <a:pPr marL="0" lvl="0" indent="0"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cap="small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6" descr="A person wearing glasses and a badge&#10;&#10;Description automatically generated">
            <a:extLst>
              <a:ext uri="{FF2B5EF4-FFF2-40B4-BE49-F238E27FC236}">
                <a16:creationId xmlns:a16="http://schemas.microsoft.com/office/drawing/2014/main" id="{5E73C8D4-9EAE-8C02-D1DC-EEB19E4BC1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9" b="-189"/>
          <a:stretch/>
        </p:blipFill>
        <p:spPr>
          <a:xfrm>
            <a:off x="4572000" y="866207"/>
            <a:ext cx="3566160" cy="356616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Google Shape;265;p41">
            <a:extLst>
              <a:ext uri="{FF2B5EF4-FFF2-40B4-BE49-F238E27FC236}">
                <a16:creationId xmlns:a16="http://schemas.microsoft.com/office/drawing/2014/main" id="{F35F8CB4-AF6E-334B-51C8-7E32D6AC66B0}"/>
              </a:ext>
            </a:extLst>
          </p:cNvPr>
          <p:cNvSpPr txBox="1"/>
          <p:nvPr/>
        </p:nvSpPr>
        <p:spPr>
          <a:xfrm>
            <a:off x="935180" y="3110250"/>
            <a:ext cx="4017902" cy="527179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lnSpcReduction="10000"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" sz="2000" b="1" dirty="0">
                <a:solidFill>
                  <a:schemeClr val="dk1"/>
                </a:solidFill>
                <a:latin typeface="Myriad Pro" panose="020B0503030403020204" pitchFamily="34" charset="0"/>
              </a:rPr>
              <a:t>Dr. David Huckaby</a:t>
            </a:r>
            <a:r>
              <a:rPr lang="en" sz="2400" dirty="0">
                <a:latin typeface="Myriad Pro" panose="020B0503030403020204" pitchFamily="34" charset="0"/>
              </a:rPr>
              <a:t>	</a:t>
            </a:r>
            <a:endParaRPr lang="en-US" sz="2400" kern="1200" dirty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73336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5" name="Rectangle 28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265;p41">
            <a:extLst>
              <a:ext uri="{FF2B5EF4-FFF2-40B4-BE49-F238E27FC236}">
                <a16:creationId xmlns:a16="http://schemas.microsoft.com/office/drawing/2014/main" id="{683E9C90-9510-397C-28F4-864F3AE52895}"/>
              </a:ext>
            </a:extLst>
          </p:cNvPr>
          <p:cNvSpPr txBox="1"/>
          <p:nvPr/>
        </p:nvSpPr>
        <p:spPr>
          <a:xfrm>
            <a:off x="1231240" y="2979876"/>
            <a:ext cx="5960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Janet </a:t>
            </a:r>
            <a:r>
              <a:rPr lang="en-US" sz="1800" dirty="0" err="1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Rachlow</a:t>
            </a: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, Chair</a:t>
            </a:r>
            <a:endParaRPr sz="180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4" name="Google Shape;157;p29">
            <a:extLst>
              <a:ext uri="{FF2B5EF4-FFF2-40B4-BE49-F238E27FC236}">
                <a16:creationId xmlns:a16="http://schemas.microsoft.com/office/drawing/2014/main" id="{78195B63-6462-39A4-82C4-B06409DAB1B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r="18189"/>
          <a:stretch/>
        </p:blipFill>
        <p:spPr>
          <a:xfrm>
            <a:off x="5720007" y="1069157"/>
            <a:ext cx="2723810" cy="30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52779FB-11A0-E156-7426-D9C733CE5571}"/>
              </a:ext>
            </a:extLst>
          </p:cNvPr>
          <p:cNvSpPr txBox="1"/>
          <p:nvPr/>
        </p:nvSpPr>
        <p:spPr>
          <a:xfrm>
            <a:off x="1316262" y="1069157"/>
            <a:ext cx="3459975" cy="2372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Joseph Grinnell Award</a:t>
            </a:r>
          </a:p>
        </p:txBody>
      </p:sp>
    </p:spTree>
    <p:extLst>
      <p:ext uri="{BB962C8B-B14F-4D97-AF65-F5344CB8AC3E}">
        <p14:creationId xmlns:p14="http://schemas.microsoft.com/office/powerpoint/2010/main" val="12942943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265;p41">
            <a:extLst>
              <a:ext uri="{FF2B5EF4-FFF2-40B4-BE49-F238E27FC236}">
                <a16:creationId xmlns:a16="http://schemas.microsoft.com/office/drawing/2014/main" id="{683E9C90-9510-397C-28F4-864F3AE52895}"/>
              </a:ext>
            </a:extLst>
          </p:cNvPr>
          <p:cNvSpPr txBox="1"/>
          <p:nvPr/>
        </p:nvSpPr>
        <p:spPr>
          <a:xfrm>
            <a:off x="935180" y="3110250"/>
            <a:ext cx="4017902" cy="8946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" sz="2000" b="1" dirty="0">
                <a:solidFill>
                  <a:schemeClr val="dk1"/>
                </a:solidFill>
                <a:latin typeface="Myriad Pro" panose="020B0503030403020204" pitchFamily="34" charset="0"/>
              </a:rPr>
              <a:t>Dr. Matina </a:t>
            </a:r>
            <a:r>
              <a:rPr lang="en" sz="2000" b="1" dirty="0" err="1">
                <a:solidFill>
                  <a:schemeClr val="dk1"/>
                </a:solidFill>
                <a:latin typeface="Myriad Pro" panose="020B0503030403020204" pitchFamily="34" charset="0"/>
              </a:rPr>
              <a:t>Kalcounis-Rueppell</a:t>
            </a:r>
            <a:r>
              <a:rPr lang="en" sz="2000" b="1" dirty="0">
                <a:solidFill>
                  <a:schemeClr val="dk1"/>
                </a:solidFill>
                <a:latin typeface="Myriad Pro" panose="020B0503030403020204" pitchFamily="34" charset="0"/>
              </a:rPr>
              <a:t> </a:t>
            </a:r>
            <a:r>
              <a:rPr lang="en" sz="2400" dirty="0">
                <a:latin typeface="Myriad Pro" panose="020B0503030403020204" pitchFamily="34" charset="0"/>
              </a:rPr>
              <a:t>	</a:t>
            </a:r>
            <a:endParaRPr lang="en-US" sz="2400" kern="1200" dirty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oogle Shape;158;p29">
            <a:extLst>
              <a:ext uri="{FF2B5EF4-FFF2-40B4-BE49-F238E27FC236}">
                <a16:creationId xmlns:a16="http://schemas.microsoft.com/office/drawing/2014/main" id="{AA0EC718-D5F5-9F6F-3985-99CCD8F1B11B}"/>
              </a:ext>
            </a:extLst>
          </p:cNvPr>
          <p:cNvPicPr preferRelativeResize="0"/>
          <p:nvPr/>
        </p:nvPicPr>
        <p:blipFill rotWithShape="1">
          <a:blip r:embed="rId3"/>
          <a:srcRect t="15375" r="-3" b="1622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8E568F-BD98-9A62-7205-4B8DDB72DD3B}"/>
              </a:ext>
            </a:extLst>
          </p:cNvPr>
          <p:cNvSpPr txBox="1"/>
          <p:nvPr/>
        </p:nvSpPr>
        <p:spPr>
          <a:xfrm>
            <a:off x="1316262" y="1069157"/>
            <a:ext cx="3459975" cy="2372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Joseph Grinnell Award</a:t>
            </a:r>
          </a:p>
        </p:txBody>
      </p:sp>
    </p:spTree>
    <p:extLst>
      <p:ext uri="{BB962C8B-B14F-4D97-AF65-F5344CB8AC3E}">
        <p14:creationId xmlns:p14="http://schemas.microsoft.com/office/powerpoint/2010/main" val="9503083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Google Shape;265;p41">
            <a:extLst>
              <a:ext uri="{FF2B5EF4-FFF2-40B4-BE49-F238E27FC236}">
                <a16:creationId xmlns:a16="http://schemas.microsoft.com/office/drawing/2014/main" id="{683E9C90-9510-397C-28F4-864F3AE52895}"/>
              </a:ext>
            </a:extLst>
          </p:cNvPr>
          <p:cNvSpPr txBox="1"/>
          <p:nvPr/>
        </p:nvSpPr>
        <p:spPr>
          <a:xfrm>
            <a:off x="887000" y="2443110"/>
            <a:ext cx="3306171" cy="8946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Sharon </a:t>
            </a:r>
            <a:r>
              <a:rPr lang="en-US" sz="1800" kern="1200" dirty="0" err="1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Jansa</a:t>
            </a:r>
            <a:r>
              <a:rPr lang="en-US" sz="1800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, Chair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7C336F-7582-2399-0356-015F2343DE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1" b="3929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CCDA78E-382F-676F-E471-E1034671CDE6}"/>
              </a:ext>
            </a:extLst>
          </p:cNvPr>
          <p:cNvSpPr txBox="1"/>
          <p:nvPr/>
        </p:nvSpPr>
        <p:spPr>
          <a:xfrm>
            <a:off x="810099" y="1442608"/>
            <a:ext cx="3459975" cy="2372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C.H. Merriam Award</a:t>
            </a:r>
          </a:p>
        </p:txBody>
      </p:sp>
    </p:spTree>
    <p:extLst>
      <p:ext uri="{BB962C8B-B14F-4D97-AF65-F5344CB8AC3E}">
        <p14:creationId xmlns:p14="http://schemas.microsoft.com/office/powerpoint/2010/main" val="8957028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99BD8-9389-35FA-E400-9F9659076E77}"/>
              </a:ext>
            </a:extLst>
          </p:cNvPr>
          <p:cNvSpPr txBox="1"/>
          <p:nvPr/>
        </p:nvSpPr>
        <p:spPr>
          <a:xfrm>
            <a:off x="810099" y="1442608"/>
            <a:ext cx="3459975" cy="237241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C.H. Merriam Award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B3328C-1E11-AC1E-96E4-CA8BD5ABFF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" r="31375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2" name="Google Shape;265;p41">
            <a:extLst>
              <a:ext uri="{FF2B5EF4-FFF2-40B4-BE49-F238E27FC236}">
                <a16:creationId xmlns:a16="http://schemas.microsoft.com/office/drawing/2014/main" id="{683E9C90-9510-397C-28F4-864F3AE52895}"/>
              </a:ext>
            </a:extLst>
          </p:cNvPr>
          <p:cNvSpPr txBox="1"/>
          <p:nvPr/>
        </p:nvSpPr>
        <p:spPr>
          <a:xfrm>
            <a:off x="632914" y="2443110"/>
            <a:ext cx="3306171" cy="8946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endParaRPr lang="en-US" sz="1800" kern="1200" dirty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  <a:sym typeface="Calibri"/>
            </a:endParaRPr>
          </a:p>
        </p:txBody>
      </p:sp>
      <p:sp>
        <p:nvSpPr>
          <p:cNvPr id="6" name="Google Shape;265;p41">
            <a:extLst>
              <a:ext uri="{FF2B5EF4-FFF2-40B4-BE49-F238E27FC236}">
                <a16:creationId xmlns:a16="http://schemas.microsoft.com/office/drawing/2014/main" id="{8BA5D478-A7C4-FE6C-F687-007B9DFFBE51}"/>
              </a:ext>
            </a:extLst>
          </p:cNvPr>
          <p:cNvSpPr txBox="1"/>
          <p:nvPr/>
        </p:nvSpPr>
        <p:spPr>
          <a:xfrm>
            <a:off x="148121" y="2816736"/>
            <a:ext cx="3306171" cy="894611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lvl="0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</a:pPr>
            <a:r>
              <a:rPr lang="en-US" sz="2000" b="1" kern="1200" dirty="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Dr. Felicia </a:t>
            </a:r>
            <a:r>
              <a:rPr lang="en-US" sz="2000" b="1" kern="1200" dirty="0" err="1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  <a:sym typeface="Calibri"/>
              </a:rPr>
              <a:t>Keesing</a:t>
            </a:r>
            <a:endParaRPr lang="en-US" sz="2000" b="1" kern="1200" dirty="0">
              <a:solidFill>
                <a:schemeClr val="tx1"/>
              </a:solidFill>
              <a:latin typeface="Myriad Pro" panose="020B0503030403020204" pitchFamily="34" charset="0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5159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 txBox="1"/>
          <p:nvPr/>
        </p:nvSpPr>
        <p:spPr>
          <a:xfrm>
            <a:off x="680301" y="347742"/>
            <a:ext cx="6566603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US" sz="180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Catalina Tomé, Chair</a:t>
            </a:r>
          </a:p>
          <a:p>
            <a:r>
              <a:rPr lang="en-US" sz="180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Calibri"/>
                <a:sym typeface="Calibri"/>
              </a:rPr>
              <a:t>International Relations Committee</a:t>
            </a:r>
            <a:endParaRPr lang="en-US" sz="180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E6FEBF-66D4-BA49-7D9C-B66FA52854C8}"/>
              </a:ext>
            </a:extLst>
          </p:cNvPr>
          <p:cNvSpPr txBox="1"/>
          <p:nvPr/>
        </p:nvSpPr>
        <p:spPr>
          <a:xfrm>
            <a:off x="680301" y="1538290"/>
            <a:ext cx="7735776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buSzPts val="1000"/>
              <a:tabLst>
                <a:tab pos="754380" algn="l"/>
              </a:tabLst>
            </a:pPr>
            <a:r>
              <a:rPr lang="en-US" sz="3200" u="none" strike="noStrike" cap="none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77"/>
                <a:cs typeface="Calibri"/>
                <a:sym typeface="Calibri"/>
              </a:rPr>
              <a:t>Carol &amp; Jim Patton Awards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Bebas Neue" panose="020B0606020202050201" pitchFamily="34" charset="77"/>
              <a:ea typeface="Calibri"/>
              <a:cs typeface="Calibri"/>
              <a:sym typeface="Calibri"/>
            </a:endParaRPr>
          </a:p>
          <a:p>
            <a:pPr>
              <a:spcAft>
                <a:spcPts val="600"/>
              </a:spcAft>
              <a:buSzPts val="1000"/>
              <a:tabLst>
                <a:tab pos="754380" algn="l"/>
              </a:tabLst>
            </a:pPr>
            <a:r>
              <a:rPr lang="es-AR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Nuria Di Guida </a:t>
            </a:r>
            <a:r>
              <a:rPr lang="es-AR" sz="18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Sociedad Argentina para el Estudio de los Mamíferos </a:t>
            </a:r>
          </a:p>
          <a:p>
            <a:pPr>
              <a:spcAft>
                <a:spcPts val="600"/>
              </a:spcAft>
              <a:buSzPts val="1000"/>
              <a:tabLst>
                <a:tab pos="754380" algn="l"/>
              </a:tabLst>
            </a:pPr>
            <a:r>
              <a:rPr lang="es-AR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Cristina </a:t>
            </a:r>
            <a:r>
              <a:rPr lang="es-AR" sz="1800" b="1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Bartolucci</a:t>
            </a:r>
            <a:r>
              <a:rPr lang="es-AR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 </a:t>
            </a:r>
            <a:r>
              <a:rPr lang="es-AR" sz="18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Arial"/>
                <a:sym typeface="Arial"/>
              </a:rPr>
              <a:t>- Sociedad Argentina para el Estudio de los Mamíferos</a:t>
            </a:r>
            <a:endParaRPr lang="en-US" sz="1800" dirty="0">
              <a:effectLst/>
              <a:latin typeface="Myriad Pro" panose="020B0503030403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951272-CE38-D242-56E2-1EC49131B6E0}"/>
              </a:ext>
            </a:extLst>
          </p:cNvPr>
          <p:cNvSpPr txBox="1"/>
          <p:nvPr/>
        </p:nvSpPr>
        <p:spPr>
          <a:xfrm>
            <a:off x="680301" y="3128978"/>
            <a:ext cx="7277026" cy="1365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77"/>
                <a:sym typeface="Arial"/>
              </a:rPr>
              <a:t>ASM International Travel Awards: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Times New Roman" panose="02020603050405020304" pitchFamily="18" charset="0"/>
                <a:sym typeface="Arial"/>
              </a:rPr>
              <a:t>Sofía </a:t>
            </a:r>
            <a:r>
              <a:rPr lang="en-US" sz="1800" b="1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Times New Roman" panose="02020603050405020304" pitchFamily="18" charset="0"/>
                <a:sym typeface="Arial"/>
              </a:rPr>
              <a:t>Barbero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Times New Roman" panose="02020603050405020304" pitchFamily="18" charset="0"/>
                <a:sym typeface="Arial"/>
              </a:rPr>
              <a:t>, early career researcher, Argentina</a:t>
            </a:r>
          </a:p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1800" b="1" i="0" u="none" strike="noStrike" cap="none" dirty="0" err="1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Times New Roman" panose="02020603050405020304" pitchFamily="18" charset="0"/>
                <a:sym typeface="Arial"/>
              </a:rPr>
              <a:t>Stephanye</a:t>
            </a:r>
            <a:r>
              <a:rPr lang="en-US" sz="1800" b="1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Times New Roman" panose="02020603050405020304" pitchFamily="18" charset="0"/>
                <a:sym typeface="Arial"/>
              </a:rPr>
              <a:t> Mata González</a:t>
            </a:r>
            <a:r>
              <a:rPr lang="en-US" sz="1800" b="0" i="0" u="none" strike="noStrike" cap="none" dirty="0">
                <a:solidFill>
                  <a:srgbClr val="000000"/>
                </a:solidFill>
                <a:latin typeface="Myriad Pro" panose="020B0503030403020204" pitchFamily="34" charset="0"/>
                <a:ea typeface="Arial"/>
                <a:cs typeface="Times New Roman" panose="02020603050405020304" pitchFamily="18" charset="0"/>
                <a:sym typeface="Arial"/>
              </a:rPr>
              <a:t>, graduate student, Mexico</a:t>
            </a:r>
            <a:endParaRPr lang="en-US" sz="1800" dirty="0">
              <a:effectLst/>
              <a:latin typeface="Myriad Pro" panose="020B0503030403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92984765-804D-68B1-5D9D-88E67A8CD00E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7525526" y="223677"/>
            <a:ext cx="1398551" cy="131461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0656130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5" name="Rectangle 284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199BD8-9389-35FA-E400-9F9659076E77}"/>
              </a:ext>
            </a:extLst>
          </p:cNvPr>
          <p:cNvSpPr txBox="1"/>
          <p:nvPr/>
        </p:nvSpPr>
        <p:spPr>
          <a:xfrm>
            <a:off x="852297" y="-16"/>
            <a:ext cx="3992787" cy="12322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lvl="0" inden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200" kern="1200" cap="small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Thank you again!</a:t>
            </a:r>
          </a:p>
        </p:txBody>
      </p:sp>
      <p:sp>
        <p:nvSpPr>
          <p:cNvPr id="280" name="Google Shape;280;p43"/>
          <p:cNvSpPr txBox="1"/>
          <p:nvPr/>
        </p:nvSpPr>
        <p:spPr>
          <a:xfrm>
            <a:off x="858691" y="1417975"/>
            <a:ext cx="4448283" cy="3512244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 lnSpcReduction="10000"/>
          </a:bodyPr>
          <a:lstStyle/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Diamond Sponsor:  Oxford University Press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Silver Sponsor:  H. B. Sherman Traps, Inc.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Bronze Sponsors:  Johns Hopkins University Press, WEST, Inc., and Wildlife Acoustics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Vendors:  Colorado State University, Mountain Lion Foundation</a:t>
            </a:r>
          </a:p>
          <a:p>
            <a:pPr marR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1800" kern="1200" dirty="0">
                <a:solidFill>
                  <a:schemeClr val="tx1"/>
                </a:solidFill>
                <a:effectLst/>
                <a:latin typeface="Myriad Pro" panose="020B0503030403020204" pitchFamily="34" charset="0"/>
                <a:ea typeface="+mn-ea"/>
                <a:cs typeface="+mn-cs"/>
              </a:rPr>
              <a:t>Local Host Committee Sponsors:  CU Boulder Department of Ecology &amp; Evolutionary Biology, CU Museum of Natural History </a:t>
            </a:r>
          </a:p>
          <a:p>
            <a:pPr marL="0" lvl="0" indent="-228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kern="1200" cap="small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Rectangle 288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3" name="Rectangle 292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9" name="Google Shape;279;p43"/>
          <p:cNvPicPr preferRelativeResize="0"/>
          <p:nvPr/>
        </p:nvPicPr>
        <p:blipFill rotWithShape="1">
          <a:blip r:embed="rId3"/>
          <a:stretch/>
        </p:blipFill>
        <p:spPr>
          <a:xfrm>
            <a:off x="5306975" y="987843"/>
            <a:ext cx="3127897" cy="31917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D8D4F4-51AB-A116-9CD1-8F330C63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630" y="-2965"/>
            <a:ext cx="3992787" cy="1232227"/>
          </a:xfrm>
        </p:spPr>
        <p:txBody>
          <a:bodyPr anchor="b">
            <a:normAutofit/>
          </a:bodyPr>
          <a:lstStyle/>
          <a:p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A HUGE THANKS TO</a:t>
            </a:r>
          </a:p>
        </p:txBody>
      </p:sp>
      <p:sp>
        <p:nvSpPr>
          <p:cNvPr id="4" name="Google Shape;280;p43">
            <a:extLst>
              <a:ext uri="{FF2B5EF4-FFF2-40B4-BE49-F238E27FC236}">
                <a16:creationId xmlns:a16="http://schemas.microsoft.com/office/drawing/2014/main" id="{3B579440-E630-BCFD-5BE2-FC37F8A8F4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59261" y="1356852"/>
            <a:ext cx="4447714" cy="3549445"/>
          </a:xfrm>
          <a:prstGeom prst="rect">
            <a:avLst/>
          </a:prstGeom>
        </p:spPr>
        <p:txBody>
          <a:bodyPr spcFirstLastPara="1" lIns="91425" tIns="91425" rIns="91425" bIns="91425" anchor="t" anchorCtr="0">
            <a:normAutofit/>
          </a:bodyPr>
          <a:lstStyle/>
          <a:p>
            <a:pPr marL="0" marR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>
                <a:effectLst/>
              </a:rPr>
              <a:t>John Hanson </a:t>
            </a:r>
            <a:r>
              <a:rPr lang="en-US" sz="1500" dirty="0">
                <a:effectLst/>
              </a:rPr>
              <a:t>and the Program Committee</a:t>
            </a:r>
          </a:p>
          <a:p>
            <a:pPr marL="0" marR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err="1">
                <a:effectLst/>
              </a:rPr>
              <a:t>Kerrell</a:t>
            </a:r>
            <a:r>
              <a:rPr lang="en-US" sz="2000" dirty="0">
                <a:effectLst/>
              </a:rPr>
              <a:t> Dunsmore, </a:t>
            </a:r>
            <a:r>
              <a:rPr lang="en-US" sz="1500" dirty="0">
                <a:effectLst/>
              </a:rPr>
              <a:t>the next great event</a:t>
            </a:r>
          </a:p>
          <a:p>
            <a:pPr marL="0" marR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dirty="0">
              <a:effectLst/>
            </a:endParaRPr>
          </a:p>
          <a:p>
            <a:pPr marL="0" marR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/>
              <a:t>Christy </a:t>
            </a:r>
            <a:r>
              <a:rPr lang="en-US" sz="2000" dirty="0" err="1"/>
              <a:t>Classi</a:t>
            </a:r>
            <a:r>
              <a:rPr lang="en-US" sz="2000" dirty="0"/>
              <a:t>, </a:t>
            </a:r>
            <a:r>
              <a:rPr lang="en-US" sz="1500" dirty="0"/>
              <a:t>ASM Business Manager</a:t>
            </a:r>
          </a:p>
          <a:p>
            <a:pPr marL="0" marR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dirty="0">
              <a:effectLst/>
            </a:endParaRPr>
          </a:p>
          <a:p>
            <a:pPr marL="0" marR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dirty="0"/>
              <a:t>and especially …</a:t>
            </a:r>
          </a:p>
          <a:p>
            <a:pPr marL="0" marR="0" indent="0" rtl="0">
              <a:spcBef>
                <a:spcPts val="0"/>
              </a:spcBef>
              <a:spcAft>
                <a:spcPts val="0"/>
              </a:spcAft>
              <a:buNone/>
            </a:pPr>
            <a:endParaRPr lang="en-US" sz="1500" dirty="0">
              <a:effectLst/>
            </a:endParaRPr>
          </a:p>
          <a:p>
            <a:pPr marL="0" marR="0" indent="0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3500" dirty="0">
                <a:effectLst/>
              </a:rPr>
              <a:t>Christy McCain </a:t>
            </a:r>
            <a:r>
              <a:rPr lang="en-US" sz="1500" dirty="0">
                <a:effectLst/>
              </a:rPr>
              <a:t>and her folks from the  CU Boulder Department of Ecology &amp; Evolutionary Biology and CU Museum of Natural History 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38CBAD66-89BA-BB72-8C99-BFEA42B7A12B}"/>
              </a:ext>
            </a:extLst>
          </p:cNvPr>
          <p:cNvPicPr preferRelativeResize="0"/>
          <p:nvPr/>
        </p:nvPicPr>
        <p:blipFill rotWithShape="1">
          <a:blip r:embed="rId2"/>
          <a:stretch/>
        </p:blipFill>
        <p:spPr>
          <a:xfrm>
            <a:off x="5306975" y="987843"/>
            <a:ext cx="3127897" cy="31917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24558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7" name="Rectangle 146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Google Shape;141;p27"/>
          <p:cNvSpPr txBox="1">
            <a:spLocks noGrp="1"/>
          </p:cNvSpPr>
          <p:nvPr>
            <p:ph type="title"/>
          </p:nvPr>
        </p:nvSpPr>
        <p:spPr>
          <a:xfrm>
            <a:off x="456371" y="71654"/>
            <a:ext cx="3992787" cy="1232227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</a:pPr>
            <a:r>
              <a:rPr lang="en-US" sz="3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African Research Fellowships</a:t>
            </a:r>
          </a:p>
        </p:txBody>
      </p:sp>
      <p:sp>
        <p:nvSpPr>
          <p:cNvPr id="142" name="Google Shape;142;p27"/>
          <p:cNvSpPr txBox="1">
            <a:spLocks noGrp="1"/>
          </p:cNvSpPr>
          <p:nvPr>
            <p:ph type="body" idx="1"/>
          </p:nvPr>
        </p:nvSpPr>
        <p:spPr>
          <a:xfrm>
            <a:off x="193355" y="1647106"/>
            <a:ext cx="5973060" cy="3424740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Mohamed Hussein Ali </a:t>
            </a: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- Kenya, MSc - conservation of giraffes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Patrice </a:t>
            </a: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Delagnon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Assou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- Togo, PhD - conservation of pangolins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Keneilweone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Kejekgabo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- Botswana, MPhil - behavioral ecology of elephants</a:t>
            </a:r>
          </a:p>
          <a:p>
            <a:pPr marL="0" lvl="0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Howard </a:t>
            </a: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Maimbo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- Zambia, PhD - conservation of large herbivores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Getachew </a:t>
            </a: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Mulualem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- Ethiopia, PhD - ecology of small mammals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Elijah </a:t>
            </a: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Okwuono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- Nigeria, PhD - ecology and conservation of bats</a:t>
            </a:r>
          </a:p>
          <a:p>
            <a:pPr marL="0" lvl="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Mauricette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Marie </a:t>
            </a:r>
            <a:r>
              <a:rPr lang="en-US" sz="1600" b="1" kern="1200" dirty="0" err="1">
                <a:solidFill>
                  <a:schemeClr val="tx1"/>
                </a:solidFill>
                <a:ea typeface="+mn-ea"/>
                <a:cs typeface="+mn-cs"/>
              </a:rPr>
              <a:t>Rajaobelina</a:t>
            </a:r>
            <a:r>
              <a:rPr lang="en-US" sz="1600" b="1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600" kern="1200" dirty="0">
                <a:solidFill>
                  <a:schemeClr val="tx1"/>
                </a:solidFill>
                <a:ea typeface="+mn-ea"/>
                <a:cs typeface="+mn-cs"/>
              </a:rPr>
              <a:t>- Madagascar, PhD - population genetics of lemurs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3"/>
            <a:ext cx="3069391" cy="51434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"/>
            <a:ext cx="3069391" cy="4800276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16"/>
            <a:ext cx="3051501" cy="4800291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6092499" y="-7"/>
            <a:ext cx="2708601" cy="51434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16DEC7EF-96BC-3A9A-DAA0-CE16010023E1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6359770" y="1581994"/>
            <a:ext cx="2075102" cy="19794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8"/>
          <p:cNvSpPr txBox="1"/>
          <p:nvPr/>
        </p:nvSpPr>
        <p:spPr>
          <a:xfrm>
            <a:off x="607570" y="334815"/>
            <a:ext cx="6189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Sergio </a:t>
            </a:r>
            <a:r>
              <a:rPr lang="en-US" sz="1800" dirty="0" err="1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Solari</a:t>
            </a: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, Chair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Latin American Fellowship Committee</a:t>
            </a:r>
            <a:endParaRPr sz="180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165;p30">
            <a:extLst>
              <a:ext uri="{FF2B5EF4-FFF2-40B4-BE49-F238E27FC236}">
                <a16:creationId xmlns:a16="http://schemas.microsoft.com/office/drawing/2014/main" id="{06AE96F7-C1A1-E88D-43F0-8861A8F48982}"/>
              </a:ext>
            </a:extLst>
          </p:cNvPr>
          <p:cNvSpPr txBox="1"/>
          <p:nvPr/>
        </p:nvSpPr>
        <p:spPr>
          <a:xfrm>
            <a:off x="550930" y="2081289"/>
            <a:ext cx="8090700" cy="230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Aft>
                <a:spcPts val="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Valeria E. </a:t>
            </a:r>
            <a:r>
              <a:rPr lang="en" sz="1800" b="1" dirty="0" err="1">
                <a:solidFill>
                  <a:schemeClr val="dk1"/>
                </a:solidFill>
                <a:latin typeface="Myriad Pro" panose="020B0503030403020204" pitchFamily="34" charset="0"/>
              </a:rPr>
              <a:t>Pomponio</a:t>
            </a: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Myriad Pro" panose="020B0503030403020204" pitchFamily="34" charset="0"/>
              </a:rPr>
              <a:t>(Argentina). PhD student, Universidad Nacional del </a:t>
            </a:r>
            <a:r>
              <a:rPr lang="en" sz="1800" dirty="0" err="1">
                <a:solidFill>
                  <a:schemeClr val="dk1"/>
                </a:solidFill>
                <a:latin typeface="Myriad Pro" panose="020B0503030403020204" pitchFamily="34" charset="0"/>
              </a:rPr>
              <a:t>Comahue</a:t>
            </a:r>
            <a:endParaRPr sz="1800" dirty="0">
              <a:solidFill>
                <a:schemeClr val="dk1"/>
              </a:solidFill>
              <a:latin typeface="Myriad Pro" panose="020B0503030403020204" pitchFamily="34" charset="0"/>
            </a:endParaRPr>
          </a:p>
          <a:p>
            <a:pPr marL="0" lvl="0" indent="0" algn="l" rtl="0">
              <a:spcAft>
                <a:spcPts val="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Pedro Ivo </a:t>
            </a:r>
            <a:r>
              <a:rPr lang="en" sz="1800" b="1" dirty="0" err="1">
                <a:solidFill>
                  <a:schemeClr val="dk1"/>
                </a:solidFill>
                <a:latin typeface="Myriad Pro" panose="020B0503030403020204" pitchFamily="34" charset="0"/>
              </a:rPr>
              <a:t>Monico</a:t>
            </a: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Myriad Pro" panose="020B0503030403020204" pitchFamily="34" charset="0"/>
              </a:rPr>
              <a:t>(Brazil). PhD student, State University of New Jersey, Newark</a:t>
            </a:r>
            <a:endParaRPr sz="1800" dirty="0">
              <a:solidFill>
                <a:srgbClr val="333333"/>
              </a:solidFill>
              <a:latin typeface="Myriad Pro" panose="020B0503030403020204" pitchFamily="34" charset="0"/>
            </a:endParaRPr>
          </a:p>
          <a:p>
            <a:pPr marL="0" lvl="0" indent="0" algn="l" rtl="0">
              <a:spcAft>
                <a:spcPts val="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Darwin M. Morales-Martínez </a:t>
            </a:r>
            <a:r>
              <a:rPr lang="en" sz="1800" dirty="0">
                <a:solidFill>
                  <a:schemeClr val="dk1"/>
                </a:solidFill>
                <a:latin typeface="Myriad Pro" panose="020B0503030403020204" pitchFamily="34" charset="0"/>
              </a:rPr>
              <a:t>(Colombia). PhD student, Louisiana State University</a:t>
            </a:r>
          </a:p>
          <a:p>
            <a:pPr marL="0" lvl="0" indent="0" algn="l" rtl="0">
              <a:spcAft>
                <a:spcPts val="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Cecilia </a:t>
            </a:r>
            <a:r>
              <a:rPr lang="en" sz="1800" b="1" dirty="0" err="1">
                <a:solidFill>
                  <a:schemeClr val="dk1"/>
                </a:solidFill>
                <a:latin typeface="Myriad Pro" panose="020B0503030403020204" pitchFamily="34" charset="0"/>
              </a:rPr>
              <a:t>Contarde</a:t>
            </a: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Myriad Pro" panose="020B0503030403020204" pitchFamily="34" charset="0"/>
              </a:rPr>
              <a:t>(Argentina). PhD student, Universidad Nacional de Córdoba</a:t>
            </a:r>
          </a:p>
          <a:p>
            <a:pPr marL="0" lvl="0" indent="0" algn="l" rtl="0">
              <a:spcAft>
                <a:spcPts val="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Nicolás </a:t>
            </a:r>
            <a:r>
              <a:rPr lang="en" sz="1800" b="1" dirty="0" err="1">
                <a:solidFill>
                  <a:schemeClr val="dk1"/>
                </a:solidFill>
                <a:latin typeface="Myriad Pro" panose="020B0503030403020204" pitchFamily="34" charset="0"/>
              </a:rPr>
              <a:t>Gorostiaga</a:t>
            </a: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Myriad Pro" panose="020B0503030403020204" pitchFamily="34" charset="0"/>
              </a:rPr>
              <a:t>(Argentina). PhD student, Universidad de Buenos Aires</a:t>
            </a:r>
            <a:endParaRPr sz="1800" dirty="0">
              <a:solidFill>
                <a:schemeClr val="dk1"/>
              </a:solidFill>
              <a:latin typeface="Myriad Pro" panose="020B0503030403020204" pitchFamily="34" charset="0"/>
            </a:endParaRPr>
          </a:p>
          <a:p>
            <a:pPr marL="0" lvl="0" indent="0" algn="l" rtl="0">
              <a:spcAft>
                <a:spcPts val="6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Diego García-</a:t>
            </a:r>
            <a:r>
              <a:rPr lang="en" sz="1800" b="1" dirty="0" err="1">
                <a:solidFill>
                  <a:schemeClr val="dk1"/>
                </a:solidFill>
                <a:latin typeface="Myriad Pro" panose="020B0503030403020204" pitchFamily="34" charset="0"/>
              </a:rPr>
              <a:t>Núñez</a:t>
            </a:r>
            <a:r>
              <a:rPr lang="en" sz="1800" b="1" dirty="0">
                <a:solidFill>
                  <a:schemeClr val="dk1"/>
                </a:solidFill>
                <a:latin typeface="Myriad Pro" panose="020B0503030403020204" pitchFamily="34" charset="0"/>
              </a:rPr>
              <a:t> </a:t>
            </a:r>
            <a:r>
              <a:rPr lang="en" sz="1800" dirty="0">
                <a:solidFill>
                  <a:schemeClr val="dk1"/>
                </a:solidFill>
                <a:latin typeface="Myriad Pro" panose="020B0503030403020204" pitchFamily="34" charset="0"/>
              </a:rPr>
              <a:t>(Mexico). PhD student, Universidad de Guadalajara</a:t>
            </a:r>
            <a:endParaRPr sz="1800" dirty="0">
              <a:solidFill>
                <a:schemeClr val="dk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D73E68D-665C-C063-7D61-62A7FF69D2D4}"/>
              </a:ext>
            </a:extLst>
          </p:cNvPr>
          <p:cNvSpPr txBox="1"/>
          <p:nvPr/>
        </p:nvSpPr>
        <p:spPr>
          <a:xfrm>
            <a:off x="694840" y="1541524"/>
            <a:ext cx="78028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890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latin typeface="Bebas Neue" panose="020B0606020202050201" pitchFamily="34" charset="77"/>
              </a:rPr>
              <a:t>Latin American Student Field Research Awards </a:t>
            </a:r>
          </a:p>
        </p:txBody>
      </p:sp>
      <p:pic>
        <p:nvPicPr>
          <p:cNvPr id="5" name="Google Shape;279;p43" descr="A drawing of a deer&#10;&#10;Description automatically generated">
            <a:extLst>
              <a:ext uri="{FF2B5EF4-FFF2-40B4-BE49-F238E27FC236}">
                <a16:creationId xmlns:a16="http://schemas.microsoft.com/office/drawing/2014/main" id="{6B39A5ED-24F2-70CA-36C2-C26E9982FC21}"/>
              </a:ext>
            </a:extLst>
          </p:cNvPr>
          <p:cNvPicPr preferRelativeResize="0"/>
          <p:nvPr/>
        </p:nvPicPr>
        <p:blipFill rotWithShape="1">
          <a:blip r:embed="rId3"/>
          <a:srcRect t="2000" r="2" b="2"/>
          <a:stretch/>
        </p:blipFill>
        <p:spPr>
          <a:xfrm>
            <a:off x="7525526" y="233837"/>
            <a:ext cx="1398551" cy="1314613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E5E314-CB79-DE94-5A1F-73C446DE0026}"/>
              </a:ext>
            </a:extLst>
          </p:cNvPr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E77CC-65A0-4C05-EA21-CD96D08E8883}"/>
              </a:ext>
            </a:extLst>
          </p:cNvPr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Google Shape;171;p31"/>
          <p:cNvSpPr txBox="1">
            <a:spLocks/>
          </p:cNvSpPr>
          <p:nvPr/>
        </p:nvSpPr>
        <p:spPr>
          <a:xfrm>
            <a:off x="813762" y="1574411"/>
            <a:ext cx="4475480" cy="1308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320"/>
              </a:spcAft>
            </a:pPr>
            <a:r>
              <a:rPr lang="en" sz="36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Oliver P. Pearson Award  </a:t>
            </a:r>
            <a:endParaRPr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74" name="Google Shape;17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439" y="1191996"/>
            <a:ext cx="2302395" cy="2759507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0" name="Google Shape;122;p18">
            <a:extLst>
              <a:ext uri="{FF2B5EF4-FFF2-40B4-BE49-F238E27FC236}">
                <a16:creationId xmlns:a16="http://schemas.microsoft.com/office/drawing/2014/main" id="{68D9F467-5753-C455-C2CC-AA7B9F7D4A2C}"/>
              </a:ext>
            </a:extLst>
          </p:cNvPr>
          <p:cNvSpPr txBox="1"/>
          <p:nvPr/>
        </p:nvSpPr>
        <p:spPr>
          <a:xfrm>
            <a:off x="813762" y="2843562"/>
            <a:ext cx="61893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Sergio </a:t>
            </a:r>
            <a:r>
              <a:rPr lang="en-US" sz="1800" dirty="0" err="1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Solari</a:t>
            </a: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, Chair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latin typeface="Myriad Pro" panose="020B0503030403020204" pitchFamily="34" charset="0"/>
                <a:ea typeface="Calibri"/>
                <a:cs typeface="Calibri"/>
                <a:sym typeface="Calibri"/>
              </a:rPr>
              <a:t>Latin American Fellowship Committee</a:t>
            </a:r>
            <a:endParaRPr sz="1800" dirty="0">
              <a:latin typeface="Myriad Pro" panose="020B0503030403020204" pitchFamily="34" charset="0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6E5E314-CB79-DE94-5A1F-73C446DE0026}"/>
              </a:ext>
            </a:extLst>
          </p:cNvPr>
          <p:cNvSpPr/>
          <p:nvPr/>
        </p:nvSpPr>
        <p:spPr>
          <a:xfrm>
            <a:off x="6092499" y="-16"/>
            <a:ext cx="2708601" cy="5143516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FAE77CC-65A0-4C05-EA21-CD96D08E8883}"/>
              </a:ext>
            </a:extLst>
          </p:cNvPr>
          <p:cNvSpPr/>
          <p:nvPr/>
        </p:nvSpPr>
        <p:spPr>
          <a:xfrm>
            <a:off x="8762029" y="0"/>
            <a:ext cx="360933" cy="514351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Google Shape;171;p31"/>
          <p:cNvSpPr txBox="1">
            <a:spLocks/>
          </p:cNvSpPr>
          <p:nvPr/>
        </p:nvSpPr>
        <p:spPr>
          <a:xfrm>
            <a:off x="813762" y="1574411"/>
            <a:ext cx="4475480" cy="13085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Aft>
                <a:spcPts val="1320"/>
              </a:spcAft>
            </a:pPr>
            <a:r>
              <a:rPr lang="en" sz="3600" b="0" i="0" u="none" strike="noStrike" cap="none" dirty="0">
                <a:solidFill>
                  <a:schemeClr val="accent1">
                    <a:lumMod val="7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Oliver P. Pearson Award  </a:t>
            </a:r>
            <a:endParaRPr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Google Shape;173;p31">
            <a:extLst>
              <a:ext uri="{FF2B5EF4-FFF2-40B4-BE49-F238E27FC236}">
                <a16:creationId xmlns:a16="http://schemas.microsoft.com/office/drawing/2014/main" id="{7FEE948F-14BF-1C4B-D649-2F9B1C2F2C7E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62895" y="1158241"/>
            <a:ext cx="3397505" cy="25298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172;p31">
            <a:extLst>
              <a:ext uri="{FF2B5EF4-FFF2-40B4-BE49-F238E27FC236}">
                <a16:creationId xmlns:a16="http://schemas.microsoft.com/office/drawing/2014/main" id="{94FE21AA-8365-F369-6B65-A734BDF5522A}"/>
              </a:ext>
            </a:extLst>
          </p:cNvPr>
          <p:cNvSpPr txBox="1"/>
          <p:nvPr/>
        </p:nvSpPr>
        <p:spPr>
          <a:xfrm>
            <a:off x="837732" y="3134098"/>
            <a:ext cx="4498500" cy="1107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Aft>
                <a:spcPts val="0"/>
              </a:spcAft>
              <a:buNone/>
            </a:pPr>
            <a:r>
              <a:rPr lang="en" sz="2000" b="1" dirty="0">
                <a:solidFill>
                  <a:schemeClr val="dk1"/>
                </a:solidFill>
                <a:latin typeface="Myriad Pro" panose="020B0503030403020204" pitchFamily="34" charset="0"/>
              </a:rPr>
              <a:t>Dr. Rafaela Missagia </a:t>
            </a:r>
            <a:r>
              <a:rPr lang="en" sz="2000" dirty="0">
                <a:solidFill>
                  <a:schemeClr val="dk1"/>
                </a:solidFill>
                <a:latin typeface="Myriad Pro" panose="020B0503030403020204" pitchFamily="34" charset="0"/>
              </a:rPr>
              <a:t>(Brazil) </a:t>
            </a:r>
          </a:p>
          <a:p>
            <a:pPr marL="0" lvl="0" indent="0" rtl="0"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Myriad Pro" panose="020B0503030403020204" pitchFamily="34" charset="0"/>
              </a:rPr>
              <a:t>Assistant Professor, Department of Zoology of University of São Paulo </a:t>
            </a:r>
            <a:endParaRPr sz="2000" dirty="0">
              <a:solidFill>
                <a:schemeClr val="dk1"/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602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8" name="Rectangle 197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434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9" name="Google Shape;189;p33"/>
          <p:cNvSpPr txBox="1">
            <a:spLocks noGrp="1"/>
          </p:cNvSpPr>
          <p:nvPr>
            <p:ph type="ctrTitle"/>
          </p:nvPr>
        </p:nvSpPr>
        <p:spPr>
          <a:xfrm>
            <a:off x="736978" y="1445206"/>
            <a:ext cx="3459975" cy="2372418"/>
          </a:xfrm>
          <a:prstGeom prst="rect">
            <a:avLst/>
          </a:prstGeom>
        </p:spPr>
        <p:txBody>
          <a:bodyPr spcFirstLastPara="1" vert="horz" lIns="91440" tIns="45720" rIns="91440" bIns="45720" rtlCol="0" anchor="t" anchorCtr="0">
            <a:normAutofit/>
          </a:bodyPr>
          <a:lstStyle/>
          <a:p>
            <a:pPr marL="0" lvl="0" indent="0" algn="l">
              <a:spcBef>
                <a:spcPct val="0"/>
              </a:spcBef>
              <a:spcAft>
                <a:spcPts val="0"/>
              </a:spcAft>
            </a:pPr>
            <a:r>
              <a:rPr lang="en-US" sz="3600" kern="1200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James L. Patton Award </a:t>
            </a:r>
          </a:p>
          <a:p>
            <a:pPr marL="0" lvl="0" indent="0" algn="l">
              <a:spcBef>
                <a:spcPct val="0"/>
              </a:spcBef>
              <a:spcAft>
                <a:spcPts val="0"/>
              </a:spcAft>
            </a:pPr>
            <a:endParaRPr lang="en-US" sz="3600" kern="1200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D1FA02-9250-170A-07BE-9CD43111ED78}"/>
              </a:ext>
            </a:extLst>
          </p:cNvPr>
          <p:cNvSpPr txBox="1"/>
          <p:nvPr/>
        </p:nvSpPr>
        <p:spPr>
          <a:xfrm>
            <a:off x="736978" y="2184109"/>
            <a:ext cx="3306171" cy="8946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Calibri"/>
              </a:rPr>
              <a:t>Rebecca Rowe, Chair</a:t>
            </a:r>
            <a:endParaRPr lang="en-US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3051498" cy="5143499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2" name="Rectangle 20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2502" y="-2"/>
            <a:ext cx="2708597" cy="5143499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4" name="Rectangle 20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173041" y="-80543"/>
            <a:ext cx="2890418" cy="3051499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Google Shape;193;p33"/>
          <p:cNvPicPr preferRelativeResize="0"/>
          <p:nvPr/>
        </p:nvPicPr>
        <p:blipFill rotWithShape="1">
          <a:blip r:embed="rId3"/>
          <a:srcRect t="9905" r="3" b="14347"/>
          <a:stretch/>
        </p:blipFill>
        <p:spPr>
          <a:xfrm>
            <a:off x="4572000" y="759402"/>
            <a:ext cx="3567121" cy="3567121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 Theme">
    <a:dk1>
      <a:srgbClr val="000000"/>
    </a:dk1>
    <a:lt1>
      <a:srgbClr val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6467</TotalTime>
  <Words>1060</Words>
  <Application>Microsoft Office PowerPoint</Application>
  <PresentationFormat>On-screen Show (16:9)</PresentationFormat>
  <Paragraphs>177</Paragraphs>
  <Slides>41</Slides>
  <Notes>40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Arial</vt:lpstr>
      <vt:lpstr>Bebas Neue</vt:lpstr>
      <vt:lpstr>Calibri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African Research Fellowships</vt:lpstr>
      <vt:lpstr>PowerPoint Presentation</vt:lpstr>
      <vt:lpstr>PowerPoint Presentation</vt:lpstr>
      <vt:lpstr>PowerPoint Presentation</vt:lpstr>
      <vt:lpstr>James L. Patton Award  </vt:lpstr>
      <vt:lpstr>PowerPoint Presentation</vt:lpstr>
      <vt:lpstr>Student Science Policy Award</vt:lpstr>
      <vt:lpstr>Student Science Policy Award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Rising undergraduates in mammalogy travel support</vt:lpstr>
      <vt:lpstr>PowerPoint Presentation</vt:lpstr>
      <vt:lpstr>PowerPoint Presentation</vt:lpstr>
      <vt:lpstr>Aldo Leopold Award</vt:lpstr>
      <vt:lpstr>Aldo Leopold Award</vt:lpstr>
      <vt:lpstr>Murie Family Conservation Award</vt:lpstr>
      <vt:lpstr>PowerPoint Presentation</vt:lpstr>
      <vt:lpstr>Grants-in-aid Elizabeth Horner Award Albert R. &amp; Alma Shadle        Fellowship ASM Fellowship</vt:lpstr>
      <vt:lpstr>Grants-in-Aid of Research </vt:lpstr>
      <vt:lpstr>Horner Award </vt:lpstr>
      <vt:lpstr>Albert R. and Alma Shadle Fellowship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HUGE THANKS TO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Maher, Sean P</dc:creator>
  <cp:lastModifiedBy>Maher, Sean P</cp:lastModifiedBy>
  <cp:revision>28</cp:revision>
  <dcterms:modified xsi:type="dcterms:W3CDTF">2024-06-17T14:22:13Z</dcterms:modified>
</cp:coreProperties>
</file>